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733" r:id="rId2"/>
  </p:sldMasterIdLst>
  <p:notesMasterIdLst>
    <p:notesMasterId r:id="rId42"/>
  </p:notesMasterIdLst>
  <p:handoutMasterIdLst>
    <p:handoutMasterId r:id="rId43"/>
  </p:handoutMasterIdLst>
  <p:sldIdLst>
    <p:sldId id="521" r:id="rId3"/>
    <p:sldId id="526" r:id="rId4"/>
    <p:sldId id="527" r:id="rId5"/>
    <p:sldId id="528" r:id="rId6"/>
    <p:sldId id="529" r:id="rId7"/>
    <p:sldId id="562" r:id="rId8"/>
    <p:sldId id="564" r:id="rId9"/>
    <p:sldId id="565" r:id="rId10"/>
    <p:sldId id="531" r:id="rId11"/>
    <p:sldId id="532" r:id="rId12"/>
    <p:sldId id="566" r:id="rId13"/>
    <p:sldId id="568" r:id="rId14"/>
    <p:sldId id="536" r:id="rId15"/>
    <p:sldId id="537" r:id="rId16"/>
    <p:sldId id="540" r:id="rId17"/>
    <p:sldId id="541" r:id="rId18"/>
    <p:sldId id="542" r:id="rId19"/>
    <p:sldId id="543" r:id="rId20"/>
    <p:sldId id="544" r:id="rId21"/>
    <p:sldId id="546" r:id="rId22"/>
    <p:sldId id="547" r:id="rId23"/>
    <p:sldId id="548" r:id="rId24"/>
    <p:sldId id="549" r:id="rId25"/>
    <p:sldId id="552" r:id="rId26"/>
    <p:sldId id="553" r:id="rId27"/>
    <p:sldId id="556" r:id="rId28"/>
    <p:sldId id="557" r:id="rId29"/>
    <p:sldId id="492" r:id="rId30"/>
    <p:sldId id="456" r:id="rId31"/>
    <p:sldId id="479" r:id="rId32"/>
    <p:sldId id="482" r:id="rId33"/>
    <p:sldId id="558" r:id="rId34"/>
    <p:sldId id="461" r:id="rId35"/>
    <p:sldId id="417" r:id="rId36"/>
    <p:sldId id="508" r:id="rId37"/>
    <p:sldId id="510" r:id="rId38"/>
    <p:sldId id="512" r:id="rId39"/>
    <p:sldId id="559" r:id="rId40"/>
    <p:sldId id="340" r:id="rId41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9">
          <p15:clr>
            <a:srgbClr val="A4A3A4"/>
          </p15:clr>
        </p15:guide>
        <p15:guide id="2" pos="212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itra VENKAT" initials="C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E629EB"/>
    <a:srgbClr val="17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43" autoAdjust="0"/>
  </p:normalViewPr>
  <p:slideViewPr>
    <p:cSldViewPr>
      <p:cViewPr>
        <p:scale>
          <a:sx n="100" d="100"/>
          <a:sy n="100" d="100"/>
        </p:scale>
        <p:origin x="-516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252"/>
    </p:cViewPr>
  </p:sorterViewPr>
  <p:notesViewPr>
    <p:cSldViewPr>
      <p:cViewPr varScale="1">
        <p:scale>
          <a:sx n="64" d="100"/>
          <a:sy n="64" d="100"/>
        </p:scale>
        <p:origin x="-2922" y="-126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18249" cy="493395"/>
          </a:xfrm>
          <a:prstGeom prst="rect">
            <a:avLst/>
          </a:prstGeom>
        </p:spPr>
        <p:txBody>
          <a:bodyPr vert="horz" lIns="91361" tIns="45680" rIns="91361" bIns="4568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928" y="2"/>
            <a:ext cx="2918249" cy="493395"/>
          </a:xfrm>
          <a:prstGeom prst="rect">
            <a:avLst/>
          </a:prstGeom>
        </p:spPr>
        <p:txBody>
          <a:bodyPr vert="horz" lIns="91361" tIns="45680" rIns="91361" bIns="45680" rtlCol="0"/>
          <a:lstStyle>
            <a:lvl1pPr algn="r">
              <a:defRPr sz="1200"/>
            </a:lvl1pPr>
          </a:lstStyle>
          <a:p>
            <a:fld id="{E5A1DAF9-0C08-4A31-831A-EC93C78A93C9}" type="datetimeFigureOut">
              <a:rPr lang="en-GB" smtClean="0"/>
              <a:t>01/11/2017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332"/>
            <a:ext cx="2918249" cy="493394"/>
          </a:xfrm>
          <a:prstGeom prst="rect">
            <a:avLst/>
          </a:prstGeom>
        </p:spPr>
        <p:txBody>
          <a:bodyPr vert="horz" lIns="91361" tIns="45680" rIns="91361" bIns="4568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928" y="9371332"/>
            <a:ext cx="2918249" cy="493394"/>
          </a:xfrm>
          <a:prstGeom prst="rect">
            <a:avLst/>
          </a:prstGeom>
        </p:spPr>
        <p:txBody>
          <a:bodyPr vert="horz" lIns="91361" tIns="45680" rIns="91361" bIns="45680" rtlCol="0" anchor="b"/>
          <a:lstStyle>
            <a:lvl1pPr algn="r">
              <a:defRPr sz="1200"/>
            </a:lvl1pPr>
          </a:lstStyle>
          <a:p>
            <a:fld id="{5747F8C9-F6B8-4652-8566-F2BF22A55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7866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8830" cy="493316"/>
          </a:xfrm>
          <a:prstGeom prst="rect">
            <a:avLst/>
          </a:prstGeom>
        </p:spPr>
        <p:txBody>
          <a:bodyPr vert="horz" lIns="91348" tIns="45673" rIns="91348" bIns="45673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4" y="2"/>
            <a:ext cx="2918830" cy="493316"/>
          </a:xfrm>
          <a:prstGeom prst="rect">
            <a:avLst/>
          </a:prstGeom>
        </p:spPr>
        <p:txBody>
          <a:bodyPr vert="horz" lIns="91348" tIns="45673" rIns="91348" bIns="45673" rtlCol="0"/>
          <a:lstStyle>
            <a:lvl1pPr algn="r">
              <a:defRPr sz="1200"/>
            </a:lvl1pPr>
          </a:lstStyle>
          <a:p>
            <a:fld id="{F1EDEFE1-6DC2-4D10-A1BB-6F2B48DC1421}" type="datetimeFigureOut">
              <a:rPr lang="en-GB" smtClean="0"/>
              <a:t>01/11/2017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48" tIns="45673" rIns="91348" bIns="45673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348" tIns="45673" rIns="91348" bIns="4567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1287"/>
            <a:ext cx="2918830" cy="493316"/>
          </a:xfrm>
          <a:prstGeom prst="rect">
            <a:avLst/>
          </a:prstGeom>
        </p:spPr>
        <p:txBody>
          <a:bodyPr vert="horz" lIns="91348" tIns="45673" rIns="91348" bIns="45673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4" y="9371287"/>
            <a:ext cx="2918830" cy="493316"/>
          </a:xfrm>
          <a:prstGeom prst="rect">
            <a:avLst/>
          </a:prstGeom>
        </p:spPr>
        <p:txBody>
          <a:bodyPr vert="horz" lIns="91348" tIns="45673" rIns="91348" bIns="45673" rtlCol="0" anchor="b"/>
          <a:lstStyle>
            <a:lvl1pPr algn="r">
              <a:defRPr sz="1200"/>
            </a:lvl1pPr>
          </a:lstStyle>
          <a:p>
            <a:fld id="{3E7D37A4-7245-48D2-915B-C0B30D70238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234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6D29E-F719-4B36-A361-970C4B0B2C0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47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538150-8437-4CA4-83B5-9BADC7A2F824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05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B168E-0A38-4647-94BE-989537F7FE5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CDBA1-D976-4C01-997F-579F56D3474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1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5"/>
          <p:cNvSpPr>
            <a:spLocks noChangeShapeType="1"/>
          </p:cNvSpPr>
          <p:nvPr userDrawn="1"/>
        </p:nvSpPr>
        <p:spPr bwMode="auto">
          <a:xfrm>
            <a:off x="0" y="1219200"/>
            <a:ext cx="4610100" cy="0"/>
          </a:xfrm>
          <a:prstGeom prst="line">
            <a:avLst/>
          </a:prstGeom>
          <a:noFill/>
          <a:ln w="15875">
            <a:solidFill>
              <a:srgbClr val="4891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2286000" y="685800"/>
            <a:ext cx="434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84A43-D967-4CA0-8FEF-D144E66D0ED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329EB-D912-4200-A51E-2CA00C1E5DD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010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FF0E9-55D0-429F-874A-79C81F032E8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1DD51-34B6-4F1F-BA84-B5189036B5E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528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36CDD-AD1C-4423-9697-AB5B75384BC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2E528-366B-4F26-9FEF-1F93418858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140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90" y="2011670"/>
            <a:ext cx="4800610" cy="4846330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87361" y="3878560"/>
            <a:ext cx="2808000" cy="936000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5787361" y="2857480"/>
            <a:ext cx="2808000" cy="93535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r">
              <a:lnSpc>
                <a:spcPct val="120000"/>
              </a:lnSpc>
              <a:defRPr sz="2800" b="1" cap="none" baseline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90" y="2011670"/>
            <a:ext cx="4800610" cy="4846330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87361" y="3878560"/>
            <a:ext cx="2808000" cy="936000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87361" y="2857480"/>
            <a:ext cx="2808000" cy="93535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r">
              <a:lnSpc>
                <a:spcPct val="120000"/>
              </a:lnSpc>
              <a:defRPr sz="2800" b="1" cap="none" baseline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593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1670"/>
            <a:ext cx="4800610" cy="48463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3" y="2875064"/>
            <a:ext cx="2808000" cy="852043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ct val="120000"/>
              </a:lnSpc>
              <a:defRPr sz="2800" b="1" cap="none" baseline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3504" y="3817016"/>
            <a:ext cx="2808000" cy="86817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667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1670"/>
            <a:ext cx="4800610" cy="484633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03503" y="2875064"/>
            <a:ext cx="2808000" cy="852043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ct val="120000"/>
              </a:lnSpc>
              <a:defRPr sz="2800" b="1" cap="none" baseline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3504" y="3817016"/>
            <a:ext cx="2808000" cy="86817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179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_without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1841" y="1387718"/>
            <a:ext cx="5040000" cy="2242469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ct val="120000"/>
              </a:lnSpc>
              <a:defRPr sz="2800" b="1" cap="none" baseline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1843" y="3768664"/>
            <a:ext cx="5040000" cy="981456"/>
          </a:xfr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548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5" name="Content Placeholder 6"/>
          <p:cNvSpPr>
            <a:spLocks noGrp="1"/>
          </p:cNvSpPr>
          <p:nvPr>
            <p:ph sz="quarter" idx="12"/>
          </p:nvPr>
        </p:nvSpPr>
        <p:spPr>
          <a:xfrm>
            <a:off x="720000" y="1266825"/>
            <a:ext cx="7704000" cy="4968000"/>
          </a:xfrm>
        </p:spPr>
        <p:txBody>
          <a:bodyPr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85725"/>
            <a:ext cx="7707312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1465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77368"/>
            <a:ext cx="7704000" cy="7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332000" y="4404993"/>
            <a:ext cx="1080000" cy="108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aseline="0"/>
            </a:lvl1pPr>
          </a:lstStyle>
          <a:p>
            <a:r>
              <a:rPr lang="en-GB" dirty="0" smtClean="0"/>
              <a:t>Click to insert icon</a:t>
            </a:r>
            <a:endParaRPr lang="en-GB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20000" y="5627077"/>
            <a:ext cx="2304000" cy="603259"/>
          </a:xfrm>
        </p:spPr>
        <p:txBody>
          <a:bodyPr>
            <a:noAutofit/>
          </a:bodyPr>
          <a:lstStyle>
            <a:lvl1pPr marL="0" indent="0" algn="ctr">
              <a:lnSpc>
                <a:spcPct val="120000"/>
              </a:lnSpc>
              <a:buNone/>
              <a:defRPr sz="16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Icon description</a:t>
            </a:r>
            <a:endParaRPr lang="en-GB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4034122" y="4404993"/>
            <a:ext cx="1080000" cy="108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aseline="0"/>
            </a:lvl1pPr>
          </a:lstStyle>
          <a:p>
            <a:r>
              <a:rPr lang="en-GB" dirty="0" smtClean="0"/>
              <a:t>Click to insert icon</a:t>
            </a:r>
            <a:endParaRPr lang="en-GB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422122" y="5627077"/>
            <a:ext cx="2304000" cy="603259"/>
          </a:xfrm>
        </p:spPr>
        <p:txBody>
          <a:bodyPr>
            <a:noAutofit/>
          </a:bodyPr>
          <a:lstStyle>
            <a:lvl1pPr marL="0" indent="0" algn="ctr">
              <a:lnSpc>
                <a:spcPct val="120000"/>
              </a:lnSpc>
              <a:buNone/>
              <a:defRPr sz="16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Icon description</a:t>
            </a:r>
            <a:endParaRPr lang="en-GB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6737625" y="4404993"/>
            <a:ext cx="1080000" cy="108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aseline="0"/>
            </a:lvl1pPr>
          </a:lstStyle>
          <a:p>
            <a:r>
              <a:rPr lang="en-GB" dirty="0" smtClean="0"/>
              <a:t>Click to insert icon</a:t>
            </a:r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125625" y="5627077"/>
            <a:ext cx="2304000" cy="603259"/>
          </a:xfrm>
        </p:spPr>
        <p:txBody>
          <a:bodyPr>
            <a:noAutofit/>
          </a:bodyPr>
          <a:lstStyle>
            <a:lvl1pPr marL="0" indent="0" algn="ctr">
              <a:lnSpc>
                <a:spcPct val="120000"/>
              </a:lnSpc>
              <a:buNone/>
              <a:defRPr sz="16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Icon description</a:t>
            </a:r>
            <a:endParaRPr lang="en-GB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720000" y="1266825"/>
            <a:ext cx="7704000" cy="270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722313" y="85725"/>
            <a:ext cx="7707312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7504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5"/>
          <p:cNvSpPr>
            <a:spLocks noChangeShapeType="1"/>
          </p:cNvSpPr>
          <p:nvPr userDrawn="1"/>
        </p:nvSpPr>
        <p:spPr bwMode="auto">
          <a:xfrm>
            <a:off x="0" y="1219200"/>
            <a:ext cx="4610100" cy="0"/>
          </a:xfrm>
          <a:prstGeom prst="line">
            <a:avLst/>
          </a:prstGeom>
          <a:noFill/>
          <a:ln w="15875">
            <a:solidFill>
              <a:srgbClr val="4891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2286000" y="685800"/>
            <a:ext cx="434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C871F-A9C2-4C1B-8CAB-7A83558FA3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F83CD-C3F1-4EE1-B18F-EADFB44DB6B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7623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77368"/>
            <a:ext cx="7704000" cy="7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720000" y="1266825"/>
            <a:ext cx="3598725" cy="496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4825275" y="1266825"/>
            <a:ext cx="3598725" cy="496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85725"/>
            <a:ext cx="7707312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2449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347" y="2388066"/>
            <a:ext cx="1789180" cy="1789180"/>
          </a:xfrm>
          <a:prstGeom prst="rect">
            <a:avLst/>
          </a:prstGeom>
        </p:spPr>
      </p:pic>
      <p:sp>
        <p:nvSpPr>
          <p:cNvPr id="6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3569625" y="4292858"/>
            <a:ext cx="4860000" cy="83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Click to add name, title, organization</a:t>
            </a:r>
            <a:endParaRPr lang="en-GB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3569625" y="1599646"/>
            <a:ext cx="4860000" cy="25776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2400" b="1" baseline="0"/>
            </a:lvl1pPr>
          </a:lstStyle>
          <a:p>
            <a:pPr lvl="0"/>
            <a:r>
              <a:rPr lang="en-GB" dirty="0" smtClean="0"/>
              <a:t>Click to add quotation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85725"/>
            <a:ext cx="7707312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1614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ation slide_ES&amp;F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347" y="2388066"/>
            <a:ext cx="1789180" cy="1789180"/>
          </a:xfrm>
          <a:prstGeom prst="rect">
            <a:avLst/>
          </a:prstGeom>
        </p:spPr>
      </p:pic>
      <p:sp>
        <p:nvSpPr>
          <p:cNvPr id="6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3569625" y="4292858"/>
            <a:ext cx="4860000" cy="838800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Click to add name, title, organization</a:t>
            </a:r>
            <a:endParaRPr lang="en-GB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3569625" y="1599646"/>
            <a:ext cx="4860000" cy="25776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2400" b="1" baseline="0"/>
            </a:lvl1pPr>
          </a:lstStyle>
          <a:p>
            <a:pPr lvl="0"/>
            <a:r>
              <a:rPr lang="en-GB" dirty="0" smtClean="0"/>
              <a:t>Click to add quotation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85725"/>
            <a:ext cx="7707312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791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76825" y="3009900"/>
            <a:ext cx="3348000" cy="2177562"/>
          </a:xfrm>
        </p:spPr>
        <p:txBody>
          <a:bodyPr anchor="t" anchorCtr="0"/>
          <a:lstStyle>
            <a:lvl1pPr>
              <a:lnSpc>
                <a:spcPct val="120000"/>
              </a:lnSpc>
              <a:defRPr sz="2800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add section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076825" y="1723292"/>
            <a:ext cx="3348000" cy="1153258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2400" baseline="0">
                <a:solidFill>
                  <a:srgbClr val="009EDE"/>
                </a:solidFill>
              </a:defRPr>
            </a:lvl1pPr>
            <a:lvl2pPr marL="268287" indent="0">
              <a:buNone/>
              <a:defRPr/>
            </a:lvl2pPr>
            <a:lvl3pPr marL="577850" indent="0"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dirty="0" smtClean="0"/>
              <a:t>Click to add section number</a:t>
            </a:r>
          </a:p>
        </p:txBody>
      </p:sp>
    </p:spTree>
    <p:extLst>
      <p:ext uri="{BB962C8B-B14F-4D97-AF65-F5344CB8AC3E}">
        <p14:creationId xmlns:p14="http://schemas.microsoft.com/office/powerpoint/2010/main" val="149338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/>
          <p:cNvSpPr>
            <a:spLocks noGrp="1"/>
          </p:cNvSpPr>
          <p:nvPr>
            <p:ph type="pic" sz="quarter" idx="17" hasCustomPrompt="1"/>
          </p:nvPr>
        </p:nvSpPr>
        <p:spPr>
          <a:xfrm>
            <a:off x="720724" y="1266825"/>
            <a:ext cx="2995200" cy="2877488"/>
          </a:xfrm>
          <a:custGeom>
            <a:avLst/>
            <a:gdLst>
              <a:gd name="connsiteX0" fmla="*/ 0 w 2998800"/>
              <a:gd name="connsiteY0" fmla="*/ 0 h 2865600"/>
              <a:gd name="connsiteX1" fmla="*/ 499800 w 2998800"/>
              <a:gd name="connsiteY1" fmla="*/ 0 h 2865600"/>
              <a:gd name="connsiteX2" fmla="*/ 499800 w 2998800"/>
              <a:gd name="connsiteY2" fmla="*/ 0 h 2865600"/>
              <a:gd name="connsiteX3" fmla="*/ 1249500 w 2998800"/>
              <a:gd name="connsiteY3" fmla="*/ 0 h 2865600"/>
              <a:gd name="connsiteX4" fmla="*/ 2998800 w 2998800"/>
              <a:gd name="connsiteY4" fmla="*/ 0 h 2865600"/>
              <a:gd name="connsiteX5" fmla="*/ 2998800 w 2998800"/>
              <a:gd name="connsiteY5" fmla="*/ 1671600 h 2865600"/>
              <a:gd name="connsiteX6" fmla="*/ 2998800 w 2998800"/>
              <a:gd name="connsiteY6" fmla="*/ 1671600 h 2865600"/>
              <a:gd name="connsiteX7" fmla="*/ 2998800 w 2998800"/>
              <a:gd name="connsiteY7" fmla="*/ 2388000 h 2865600"/>
              <a:gd name="connsiteX8" fmla="*/ 2998800 w 2998800"/>
              <a:gd name="connsiteY8" fmla="*/ 2865600 h 2865600"/>
              <a:gd name="connsiteX9" fmla="*/ 1249500 w 2998800"/>
              <a:gd name="connsiteY9" fmla="*/ 2865600 h 2865600"/>
              <a:gd name="connsiteX10" fmla="*/ 874660 w 2998800"/>
              <a:gd name="connsiteY10" fmla="*/ 3223800 h 2865600"/>
              <a:gd name="connsiteX11" fmla="*/ 499800 w 2998800"/>
              <a:gd name="connsiteY11" fmla="*/ 2865600 h 2865600"/>
              <a:gd name="connsiteX12" fmla="*/ 0 w 2998800"/>
              <a:gd name="connsiteY12" fmla="*/ 2865600 h 2865600"/>
              <a:gd name="connsiteX13" fmla="*/ 0 w 2998800"/>
              <a:gd name="connsiteY13" fmla="*/ 2388000 h 2865600"/>
              <a:gd name="connsiteX14" fmla="*/ 0 w 2998800"/>
              <a:gd name="connsiteY14" fmla="*/ 1671600 h 2865600"/>
              <a:gd name="connsiteX15" fmla="*/ 0 w 2998800"/>
              <a:gd name="connsiteY15" fmla="*/ 1671600 h 2865600"/>
              <a:gd name="connsiteX16" fmla="*/ 0 w 2998800"/>
              <a:gd name="connsiteY16" fmla="*/ 0 h 2865600"/>
              <a:gd name="connsiteX0" fmla="*/ 0 w 2998800"/>
              <a:gd name="connsiteY0" fmla="*/ 0 h 3223800"/>
              <a:gd name="connsiteX1" fmla="*/ 499800 w 2998800"/>
              <a:gd name="connsiteY1" fmla="*/ 0 h 3223800"/>
              <a:gd name="connsiteX2" fmla="*/ 499800 w 2998800"/>
              <a:gd name="connsiteY2" fmla="*/ 0 h 3223800"/>
              <a:gd name="connsiteX3" fmla="*/ 1249500 w 2998800"/>
              <a:gd name="connsiteY3" fmla="*/ 0 h 3223800"/>
              <a:gd name="connsiteX4" fmla="*/ 2998800 w 2998800"/>
              <a:gd name="connsiteY4" fmla="*/ 0 h 3223800"/>
              <a:gd name="connsiteX5" fmla="*/ 2998800 w 2998800"/>
              <a:gd name="connsiteY5" fmla="*/ 1671600 h 3223800"/>
              <a:gd name="connsiteX6" fmla="*/ 2998800 w 2998800"/>
              <a:gd name="connsiteY6" fmla="*/ 1671600 h 3223800"/>
              <a:gd name="connsiteX7" fmla="*/ 2998800 w 2998800"/>
              <a:gd name="connsiteY7" fmla="*/ 2388000 h 3223800"/>
              <a:gd name="connsiteX8" fmla="*/ 2998800 w 2998800"/>
              <a:gd name="connsiteY8" fmla="*/ 2865600 h 3223800"/>
              <a:gd name="connsiteX9" fmla="*/ 1249500 w 2998800"/>
              <a:gd name="connsiteY9" fmla="*/ 2865600 h 3223800"/>
              <a:gd name="connsiteX10" fmla="*/ 874660 w 2998800"/>
              <a:gd name="connsiteY10" fmla="*/ 3223800 h 3223800"/>
              <a:gd name="connsiteX11" fmla="*/ 122610 w 2998800"/>
              <a:gd name="connsiteY11" fmla="*/ 2743680 h 3223800"/>
              <a:gd name="connsiteX12" fmla="*/ 0 w 2998800"/>
              <a:gd name="connsiteY12" fmla="*/ 2865600 h 3223800"/>
              <a:gd name="connsiteX13" fmla="*/ 0 w 2998800"/>
              <a:gd name="connsiteY13" fmla="*/ 2388000 h 3223800"/>
              <a:gd name="connsiteX14" fmla="*/ 0 w 2998800"/>
              <a:gd name="connsiteY14" fmla="*/ 1671600 h 3223800"/>
              <a:gd name="connsiteX15" fmla="*/ 0 w 2998800"/>
              <a:gd name="connsiteY15" fmla="*/ 1671600 h 3223800"/>
              <a:gd name="connsiteX16" fmla="*/ 0 w 2998800"/>
              <a:gd name="connsiteY16" fmla="*/ 0 h 3223800"/>
              <a:gd name="connsiteX0" fmla="*/ 0 w 2998800"/>
              <a:gd name="connsiteY0" fmla="*/ 0 h 2865600"/>
              <a:gd name="connsiteX1" fmla="*/ 499800 w 2998800"/>
              <a:gd name="connsiteY1" fmla="*/ 0 h 2865600"/>
              <a:gd name="connsiteX2" fmla="*/ 499800 w 2998800"/>
              <a:gd name="connsiteY2" fmla="*/ 0 h 2865600"/>
              <a:gd name="connsiteX3" fmla="*/ 1249500 w 2998800"/>
              <a:gd name="connsiteY3" fmla="*/ 0 h 2865600"/>
              <a:gd name="connsiteX4" fmla="*/ 2998800 w 2998800"/>
              <a:gd name="connsiteY4" fmla="*/ 0 h 2865600"/>
              <a:gd name="connsiteX5" fmla="*/ 2998800 w 2998800"/>
              <a:gd name="connsiteY5" fmla="*/ 1671600 h 2865600"/>
              <a:gd name="connsiteX6" fmla="*/ 2998800 w 2998800"/>
              <a:gd name="connsiteY6" fmla="*/ 1671600 h 2865600"/>
              <a:gd name="connsiteX7" fmla="*/ 2998800 w 2998800"/>
              <a:gd name="connsiteY7" fmla="*/ 2388000 h 2865600"/>
              <a:gd name="connsiteX8" fmla="*/ 2998800 w 2998800"/>
              <a:gd name="connsiteY8" fmla="*/ 2865600 h 2865600"/>
              <a:gd name="connsiteX9" fmla="*/ 1249500 w 2998800"/>
              <a:gd name="connsiteY9" fmla="*/ 2865600 h 2865600"/>
              <a:gd name="connsiteX10" fmla="*/ 251662 w 2998800"/>
              <a:gd name="connsiteY10" fmla="*/ 2864572 h 2865600"/>
              <a:gd name="connsiteX11" fmla="*/ 122610 w 2998800"/>
              <a:gd name="connsiteY11" fmla="*/ 2743680 h 2865600"/>
              <a:gd name="connsiteX12" fmla="*/ 0 w 2998800"/>
              <a:gd name="connsiteY12" fmla="*/ 2865600 h 2865600"/>
              <a:gd name="connsiteX13" fmla="*/ 0 w 2998800"/>
              <a:gd name="connsiteY13" fmla="*/ 2388000 h 2865600"/>
              <a:gd name="connsiteX14" fmla="*/ 0 w 2998800"/>
              <a:gd name="connsiteY14" fmla="*/ 1671600 h 2865600"/>
              <a:gd name="connsiteX15" fmla="*/ 0 w 2998800"/>
              <a:gd name="connsiteY15" fmla="*/ 1671600 h 2865600"/>
              <a:gd name="connsiteX16" fmla="*/ 0 w 2998800"/>
              <a:gd name="connsiteY16" fmla="*/ 0 h 2865600"/>
              <a:gd name="connsiteX0" fmla="*/ 0 w 2998800"/>
              <a:gd name="connsiteY0" fmla="*/ 0 h 2865600"/>
              <a:gd name="connsiteX1" fmla="*/ 499800 w 2998800"/>
              <a:gd name="connsiteY1" fmla="*/ 0 h 2865600"/>
              <a:gd name="connsiteX2" fmla="*/ 499800 w 2998800"/>
              <a:gd name="connsiteY2" fmla="*/ 0 h 2865600"/>
              <a:gd name="connsiteX3" fmla="*/ 1249500 w 2998800"/>
              <a:gd name="connsiteY3" fmla="*/ 0 h 2865600"/>
              <a:gd name="connsiteX4" fmla="*/ 2998800 w 2998800"/>
              <a:gd name="connsiteY4" fmla="*/ 0 h 2865600"/>
              <a:gd name="connsiteX5" fmla="*/ 2998800 w 2998800"/>
              <a:gd name="connsiteY5" fmla="*/ 1671600 h 2865600"/>
              <a:gd name="connsiteX6" fmla="*/ 2998800 w 2998800"/>
              <a:gd name="connsiteY6" fmla="*/ 1671600 h 2865600"/>
              <a:gd name="connsiteX7" fmla="*/ 2998800 w 2998800"/>
              <a:gd name="connsiteY7" fmla="*/ 2388000 h 2865600"/>
              <a:gd name="connsiteX8" fmla="*/ 2998800 w 2998800"/>
              <a:gd name="connsiteY8" fmla="*/ 2865600 h 2865600"/>
              <a:gd name="connsiteX9" fmla="*/ 1249500 w 2998800"/>
              <a:gd name="connsiteY9" fmla="*/ 2865600 h 2865600"/>
              <a:gd name="connsiteX10" fmla="*/ 251662 w 2998800"/>
              <a:gd name="connsiteY10" fmla="*/ 2864572 h 2865600"/>
              <a:gd name="connsiteX11" fmla="*/ 130147 w 2998800"/>
              <a:gd name="connsiteY11" fmla="*/ 2743680 h 2865600"/>
              <a:gd name="connsiteX12" fmla="*/ 0 w 2998800"/>
              <a:gd name="connsiteY12" fmla="*/ 2865600 h 2865600"/>
              <a:gd name="connsiteX13" fmla="*/ 0 w 2998800"/>
              <a:gd name="connsiteY13" fmla="*/ 2388000 h 2865600"/>
              <a:gd name="connsiteX14" fmla="*/ 0 w 2998800"/>
              <a:gd name="connsiteY14" fmla="*/ 1671600 h 2865600"/>
              <a:gd name="connsiteX15" fmla="*/ 0 w 2998800"/>
              <a:gd name="connsiteY15" fmla="*/ 1671600 h 2865600"/>
              <a:gd name="connsiteX16" fmla="*/ 0 w 2998800"/>
              <a:gd name="connsiteY16" fmla="*/ 0 h 2865600"/>
              <a:gd name="connsiteX0" fmla="*/ 0 w 2998800"/>
              <a:gd name="connsiteY0" fmla="*/ 0 h 2877132"/>
              <a:gd name="connsiteX1" fmla="*/ 499800 w 2998800"/>
              <a:gd name="connsiteY1" fmla="*/ 0 h 2877132"/>
              <a:gd name="connsiteX2" fmla="*/ 499800 w 2998800"/>
              <a:gd name="connsiteY2" fmla="*/ 0 h 2877132"/>
              <a:gd name="connsiteX3" fmla="*/ 1249500 w 2998800"/>
              <a:gd name="connsiteY3" fmla="*/ 0 h 2877132"/>
              <a:gd name="connsiteX4" fmla="*/ 2998800 w 2998800"/>
              <a:gd name="connsiteY4" fmla="*/ 0 h 2877132"/>
              <a:gd name="connsiteX5" fmla="*/ 2998800 w 2998800"/>
              <a:gd name="connsiteY5" fmla="*/ 1671600 h 2877132"/>
              <a:gd name="connsiteX6" fmla="*/ 2998800 w 2998800"/>
              <a:gd name="connsiteY6" fmla="*/ 1671600 h 2877132"/>
              <a:gd name="connsiteX7" fmla="*/ 2998800 w 2998800"/>
              <a:gd name="connsiteY7" fmla="*/ 2388000 h 2877132"/>
              <a:gd name="connsiteX8" fmla="*/ 2998800 w 2998800"/>
              <a:gd name="connsiteY8" fmla="*/ 2865600 h 2877132"/>
              <a:gd name="connsiteX9" fmla="*/ 1249500 w 2998800"/>
              <a:gd name="connsiteY9" fmla="*/ 2865600 h 2877132"/>
              <a:gd name="connsiteX10" fmla="*/ 251662 w 2998800"/>
              <a:gd name="connsiteY10" fmla="*/ 2877132 h 2877132"/>
              <a:gd name="connsiteX11" fmla="*/ 130147 w 2998800"/>
              <a:gd name="connsiteY11" fmla="*/ 2743680 h 2877132"/>
              <a:gd name="connsiteX12" fmla="*/ 0 w 2998800"/>
              <a:gd name="connsiteY12" fmla="*/ 2865600 h 2877132"/>
              <a:gd name="connsiteX13" fmla="*/ 0 w 2998800"/>
              <a:gd name="connsiteY13" fmla="*/ 2388000 h 2877132"/>
              <a:gd name="connsiteX14" fmla="*/ 0 w 2998800"/>
              <a:gd name="connsiteY14" fmla="*/ 1671600 h 2877132"/>
              <a:gd name="connsiteX15" fmla="*/ 0 w 2998800"/>
              <a:gd name="connsiteY15" fmla="*/ 1671600 h 2877132"/>
              <a:gd name="connsiteX16" fmla="*/ 0 w 2998800"/>
              <a:gd name="connsiteY16" fmla="*/ 0 h 2877132"/>
              <a:gd name="connsiteX0" fmla="*/ 0 w 2998800"/>
              <a:gd name="connsiteY0" fmla="*/ 0 h 2869596"/>
              <a:gd name="connsiteX1" fmla="*/ 499800 w 2998800"/>
              <a:gd name="connsiteY1" fmla="*/ 0 h 2869596"/>
              <a:gd name="connsiteX2" fmla="*/ 499800 w 2998800"/>
              <a:gd name="connsiteY2" fmla="*/ 0 h 2869596"/>
              <a:gd name="connsiteX3" fmla="*/ 1249500 w 2998800"/>
              <a:gd name="connsiteY3" fmla="*/ 0 h 2869596"/>
              <a:gd name="connsiteX4" fmla="*/ 2998800 w 2998800"/>
              <a:gd name="connsiteY4" fmla="*/ 0 h 2869596"/>
              <a:gd name="connsiteX5" fmla="*/ 2998800 w 2998800"/>
              <a:gd name="connsiteY5" fmla="*/ 1671600 h 2869596"/>
              <a:gd name="connsiteX6" fmla="*/ 2998800 w 2998800"/>
              <a:gd name="connsiteY6" fmla="*/ 1671600 h 2869596"/>
              <a:gd name="connsiteX7" fmla="*/ 2998800 w 2998800"/>
              <a:gd name="connsiteY7" fmla="*/ 2388000 h 2869596"/>
              <a:gd name="connsiteX8" fmla="*/ 2998800 w 2998800"/>
              <a:gd name="connsiteY8" fmla="*/ 2865600 h 2869596"/>
              <a:gd name="connsiteX9" fmla="*/ 1249500 w 2998800"/>
              <a:gd name="connsiteY9" fmla="*/ 2865600 h 2869596"/>
              <a:gd name="connsiteX10" fmla="*/ 254174 w 2998800"/>
              <a:gd name="connsiteY10" fmla="*/ 2869596 h 2869596"/>
              <a:gd name="connsiteX11" fmla="*/ 130147 w 2998800"/>
              <a:gd name="connsiteY11" fmla="*/ 2743680 h 2869596"/>
              <a:gd name="connsiteX12" fmla="*/ 0 w 2998800"/>
              <a:gd name="connsiteY12" fmla="*/ 2865600 h 2869596"/>
              <a:gd name="connsiteX13" fmla="*/ 0 w 2998800"/>
              <a:gd name="connsiteY13" fmla="*/ 2388000 h 2869596"/>
              <a:gd name="connsiteX14" fmla="*/ 0 w 2998800"/>
              <a:gd name="connsiteY14" fmla="*/ 1671600 h 2869596"/>
              <a:gd name="connsiteX15" fmla="*/ 0 w 2998800"/>
              <a:gd name="connsiteY15" fmla="*/ 1671600 h 2869596"/>
              <a:gd name="connsiteX16" fmla="*/ 0 w 2998800"/>
              <a:gd name="connsiteY16" fmla="*/ 0 h 2869596"/>
              <a:gd name="connsiteX0" fmla="*/ 0 w 2998800"/>
              <a:gd name="connsiteY0" fmla="*/ 0 h 2865600"/>
              <a:gd name="connsiteX1" fmla="*/ 499800 w 2998800"/>
              <a:gd name="connsiteY1" fmla="*/ 0 h 2865600"/>
              <a:gd name="connsiteX2" fmla="*/ 499800 w 2998800"/>
              <a:gd name="connsiteY2" fmla="*/ 0 h 2865600"/>
              <a:gd name="connsiteX3" fmla="*/ 1249500 w 2998800"/>
              <a:gd name="connsiteY3" fmla="*/ 0 h 2865600"/>
              <a:gd name="connsiteX4" fmla="*/ 2998800 w 2998800"/>
              <a:gd name="connsiteY4" fmla="*/ 0 h 2865600"/>
              <a:gd name="connsiteX5" fmla="*/ 2998800 w 2998800"/>
              <a:gd name="connsiteY5" fmla="*/ 1671600 h 2865600"/>
              <a:gd name="connsiteX6" fmla="*/ 2998800 w 2998800"/>
              <a:gd name="connsiteY6" fmla="*/ 1671600 h 2865600"/>
              <a:gd name="connsiteX7" fmla="*/ 2998800 w 2998800"/>
              <a:gd name="connsiteY7" fmla="*/ 2388000 h 2865600"/>
              <a:gd name="connsiteX8" fmla="*/ 2998800 w 2998800"/>
              <a:gd name="connsiteY8" fmla="*/ 2865600 h 2865600"/>
              <a:gd name="connsiteX9" fmla="*/ 1249500 w 2998800"/>
              <a:gd name="connsiteY9" fmla="*/ 2865600 h 2865600"/>
              <a:gd name="connsiteX10" fmla="*/ 261710 w 2998800"/>
              <a:gd name="connsiteY10" fmla="*/ 2864590 h 2865600"/>
              <a:gd name="connsiteX11" fmla="*/ 130147 w 2998800"/>
              <a:gd name="connsiteY11" fmla="*/ 2743680 h 2865600"/>
              <a:gd name="connsiteX12" fmla="*/ 0 w 2998800"/>
              <a:gd name="connsiteY12" fmla="*/ 2865600 h 2865600"/>
              <a:gd name="connsiteX13" fmla="*/ 0 w 2998800"/>
              <a:gd name="connsiteY13" fmla="*/ 2388000 h 2865600"/>
              <a:gd name="connsiteX14" fmla="*/ 0 w 2998800"/>
              <a:gd name="connsiteY14" fmla="*/ 1671600 h 2865600"/>
              <a:gd name="connsiteX15" fmla="*/ 0 w 2998800"/>
              <a:gd name="connsiteY15" fmla="*/ 1671600 h 2865600"/>
              <a:gd name="connsiteX16" fmla="*/ 0 w 2998800"/>
              <a:gd name="connsiteY16" fmla="*/ 0 h 2865600"/>
              <a:gd name="connsiteX0" fmla="*/ 0 w 2998800"/>
              <a:gd name="connsiteY0" fmla="*/ 0 h 2865600"/>
              <a:gd name="connsiteX1" fmla="*/ 499800 w 2998800"/>
              <a:gd name="connsiteY1" fmla="*/ 0 h 2865600"/>
              <a:gd name="connsiteX2" fmla="*/ 499800 w 2998800"/>
              <a:gd name="connsiteY2" fmla="*/ 0 h 2865600"/>
              <a:gd name="connsiteX3" fmla="*/ 1249500 w 2998800"/>
              <a:gd name="connsiteY3" fmla="*/ 0 h 2865600"/>
              <a:gd name="connsiteX4" fmla="*/ 2998800 w 2998800"/>
              <a:gd name="connsiteY4" fmla="*/ 0 h 2865600"/>
              <a:gd name="connsiteX5" fmla="*/ 2998800 w 2998800"/>
              <a:gd name="connsiteY5" fmla="*/ 1671600 h 2865600"/>
              <a:gd name="connsiteX6" fmla="*/ 2998800 w 2998800"/>
              <a:gd name="connsiteY6" fmla="*/ 1671600 h 2865600"/>
              <a:gd name="connsiteX7" fmla="*/ 2998800 w 2998800"/>
              <a:gd name="connsiteY7" fmla="*/ 2388000 h 2865600"/>
              <a:gd name="connsiteX8" fmla="*/ 2998800 w 2998800"/>
              <a:gd name="connsiteY8" fmla="*/ 2865600 h 2865600"/>
              <a:gd name="connsiteX9" fmla="*/ 1249500 w 2998800"/>
              <a:gd name="connsiteY9" fmla="*/ 2865600 h 2865600"/>
              <a:gd name="connsiteX10" fmla="*/ 261710 w 2998800"/>
              <a:gd name="connsiteY10" fmla="*/ 2864590 h 2865600"/>
              <a:gd name="connsiteX11" fmla="*/ 130147 w 2998800"/>
              <a:gd name="connsiteY11" fmla="*/ 2733667 h 2865600"/>
              <a:gd name="connsiteX12" fmla="*/ 0 w 2998800"/>
              <a:gd name="connsiteY12" fmla="*/ 2865600 h 2865600"/>
              <a:gd name="connsiteX13" fmla="*/ 0 w 2998800"/>
              <a:gd name="connsiteY13" fmla="*/ 2388000 h 2865600"/>
              <a:gd name="connsiteX14" fmla="*/ 0 w 2998800"/>
              <a:gd name="connsiteY14" fmla="*/ 1671600 h 2865600"/>
              <a:gd name="connsiteX15" fmla="*/ 0 w 2998800"/>
              <a:gd name="connsiteY15" fmla="*/ 1671600 h 2865600"/>
              <a:gd name="connsiteX16" fmla="*/ 0 w 2998800"/>
              <a:gd name="connsiteY16" fmla="*/ 0 h 2865600"/>
              <a:gd name="connsiteX0" fmla="*/ 0 w 2998800"/>
              <a:gd name="connsiteY0" fmla="*/ 0 h 2867093"/>
              <a:gd name="connsiteX1" fmla="*/ 499800 w 2998800"/>
              <a:gd name="connsiteY1" fmla="*/ 0 h 2867093"/>
              <a:gd name="connsiteX2" fmla="*/ 499800 w 2998800"/>
              <a:gd name="connsiteY2" fmla="*/ 0 h 2867093"/>
              <a:gd name="connsiteX3" fmla="*/ 1249500 w 2998800"/>
              <a:gd name="connsiteY3" fmla="*/ 0 h 2867093"/>
              <a:gd name="connsiteX4" fmla="*/ 2998800 w 2998800"/>
              <a:gd name="connsiteY4" fmla="*/ 0 h 2867093"/>
              <a:gd name="connsiteX5" fmla="*/ 2998800 w 2998800"/>
              <a:gd name="connsiteY5" fmla="*/ 1671600 h 2867093"/>
              <a:gd name="connsiteX6" fmla="*/ 2998800 w 2998800"/>
              <a:gd name="connsiteY6" fmla="*/ 1671600 h 2867093"/>
              <a:gd name="connsiteX7" fmla="*/ 2998800 w 2998800"/>
              <a:gd name="connsiteY7" fmla="*/ 2388000 h 2867093"/>
              <a:gd name="connsiteX8" fmla="*/ 2998800 w 2998800"/>
              <a:gd name="connsiteY8" fmla="*/ 2865600 h 2867093"/>
              <a:gd name="connsiteX9" fmla="*/ 1249500 w 2998800"/>
              <a:gd name="connsiteY9" fmla="*/ 2865600 h 2867093"/>
              <a:gd name="connsiteX10" fmla="*/ 261710 w 2998800"/>
              <a:gd name="connsiteY10" fmla="*/ 2867093 h 2867093"/>
              <a:gd name="connsiteX11" fmla="*/ 130147 w 2998800"/>
              <a:gd name="connsiteY11" fmla="*/ 2733667 h 2867093"/>
              <a:gd name="connsiteX12" fmla="*/ 0 w 2998800"/>
              <a:gd name="connsiteY12" fmla="*/ 2865600 h 2867093"/>
              <a:gd name="connsiteX13" fmla="*/ 0 w 2998800"/>
              <a:gd name="connsiteY13" fmla="*/ 2388000 h 2867093"/>
              <a:gd name="connsiteX14" fmla="*/ 0 w 2998800"/>
              <a:gd name="connsiteY14" fmla="*/ 1671600 h 2867093"/>
              <a:gd name="connsiteX15" fmla="*/ 0 w 2998800"/>
              <a:gd name="connsiteY15" fmla="*/ 1671600 h 2867093"/>
              <a:gd name="connsiteX16" fmla="*/ 0 w 2998800"/>
              <a:gd name="connsiteY16" fmla="*/ 0 h 286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98800" h="2867093">
                <a:moveTo>
                  <a:pt x="0" y="0"/>
                </a:moveTo>
                <a:lnTo>
                  <a:pt x="499800" y="0"/>
                </a:lnTo>
                <a:lnTo>
                  <a:pt x="499800" y="0"/>
                </a:lnTo>
                <a:lnTo>
                  <a:pt x="1249500" y="0"/>
                </a:lnTo>
                <a:lnTo>
                  <a:pt x="2998800" y="0"/>
                </a:lnTo>
                <a:lnTo>
                  <a:pt x="2998800" y="1671600"/>
                </a:lnTo>
                <a:lnTo>
                  <a:pt x="2998800" y="1671600"/>
                </a:lnTo>
                <a:lnTo>
                  <a:pt x="2998800" y="2388000"/>
                </a:lnTo>
                <a:lnTo>
                  <a:pt x="2998800" y="2865600"/>
                </a:lnTo>
                <a:lnTo>
                  <a:pt x="1249500" y="2865600"/>
                </a:lnTo>
                <a:lnTo>
                  <a:pt x="261710" y="2867093"/>
                </a:lnTo>
                <a:lnTo>
                  <a:pt x="130147" y="2733667"/>
                </a:lnTo>
                <a:lnTo>
                  <a:pt x="0" y="2865600"/>
                </a:lnTo>
                <a:lnTo>
                  <a:pt x="0" y="2388000"/>
                </a:lnTo>
                <a:lnTo>
                  <a:pt x="0" y="1671600"/>
                </a:lnTo>
                <a:lnTo>
                  <a:pt x="0" y="16716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GB" dirty="0" smtClean="0"/>
              <a:t>Click to insert a picture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6" hasCustomPrompt="1"/>
          </p:nvPr>
        </p:nvSpPr>
        <p:spPr>
          <a:xfrm>
            <a:off x="3707999" y="1266823"/>
            <a:ext cx="4716000" cy="4968000"/>
          </a:xfrm>
          <a:custGeom>
            <a:avLst/>
            <a:gdLst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1375516 w 4716000"/>
              <a:gd name="connsiteY10" fmla="*/ 5670000 h 5040000"/>
              <a:gd name="connsiteX11" fmla="*/ 786000 w 4716000"/>
              <a:gd name="connsiteY11" fmla="*/ 5040000 h 5040000"/>
              <a:gd name="connsiteX12" fmla="*/ 0 w 4716000"/>
              <a:gd name="connsiteY12" fmla="*/ 5040000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670000"/>
              <a:gd name="connsiteX1" fmla="*/ 786000 w 4716000"/>
              <a:gd name="connsiteY1" fmla="*/ 0 h 5670000"/>
              <a:gd name="connsiteX2" fmla="*/ 786000 w 4716000"/>
              <a:gd name="connsiteY2" fmla="*/ 0 h 5670000"/>
              <a:gd name="connsiteX3" fmla="*/ 1965000 w 4716000"/>
              <a:gd name="connsiteY3" fmla="*/ 0 h 5670000"/>
              <a:gd name="connsiteX4" fmla="*/ 4716000 w 4716000"/>
              <a:gd name="connsiteY4" fmla="*/ 0 h 5670000"/>
              <a:gd name="connsiteX5" fmla="*/ 4716000 w 4716000"/>
              <a:gd name="connsiteY5" fmla="*/ 2940000 h 5670000"/>
              <a:gd name="connsiteX6" fmla="*/ 4716000 w 4716000"/>
              <a:gd name="connsiteY6" fmla="*/ 2940000 h 5670000"/>
              <a:gd name="connsiteX7" fmla="*/ 4716000 w 4716000"/>
              <a:gd name="connsiteY7" fmla="*/ 4200000 h 5670000"/>
              <a:gd name="connsiteX8" fmla="*/ 4716000 w 4716000"/>
              <a:gd name="connsiteY8" fmla="*/ 5040000 h 5670000"/>
              <a:gd name="connsiteX9" fmla="*/ 1965000 w 4716000"/>
              <a:gd name="connsiteY9" fmla="*/ 5040000 h 5670000"/>
              <a:gd name="connsiteX10" fmla="*/ 1375516 w 4716000"/>
              <a:gd name="connsiteY10" fmla="*/ 5670000 h 5670000"/>
              <a:gd name="connsiteX11" fmla="*/ 786000 w 4716000"/>
              <a:gd name="connsiteY11" fmla="*/ 5040000 h 5670000"/>
              <a:gd name="connsiteX12" fmla="*/ 0 w 4716000"/>
              <a:gd name="connsiteY12" fmla="*/ 4767894 h 5670000"/>
              <a:gd name="connsiteX13" fmla="*/ 0 w 4716000"/>
              <a:gd name="connsiteY13" fmla="*/ 4200000 h 5670000"/>
              <a:gd name="connsiteX14" fmla="*/ 0 w 4716000"/>
              <a:gd name="connsiteY14" fmla="*/ 2940000 h 5670000"/>
              <a:gd name="connsiteX15" fmla="*/ 0 w 4716000"/>
              <a:gd name="connsiteY15" fmla="*/ 2940000 h 5670000"/>
              <a:gd name="connsiteX16" fmla="*/ 0 w 4716000"/>
              <a:gd name="connsiteY16" fmla="*/ 0 h 5670000"/>
              <a:gd name="connsiteX0" fmla="*/ 0 w 4716000"/>
              <a:gd name="connsiteY0" fmla="*/ 0 h 5670000"/>
              <a:gd name="connsiteX1" fmla="*/ 786000 w 4716000"/>
              <a:gd name="connsiteY1" fmla="*/ 0 h 5670000"/>
              <a:gd name="connsiteX2" fmla="*/ 786000 w 4716000"/>
              <a:gd name="connsiteY2" fmla="*/ 0 h 5670000"/>
              <a:gd name="connsiteX3" fmla="*/ 1965000 w 4716000"/>
              <a:gd name="connsiteY3" fmla="*/ 0 h 5670000"/>
              <a:gd name="connsiteX4" fmla="*/ 4716000 w 4716000"/>
              <a:gd name="connsiteY4" fmla="*/ 0 h 5670000"/>
              <a:gd name="connsiteX5" fmla="*/ 4716000 w 4716000"/>
              <a:gd name="connsiteY5" fmla="*/ 2940000 h 5670000"/>
              <a:gd name="connsiteX6" fmla="*/ 4716000 w 4716000"/>
              <a:gd name="connsiteY6" fmla="*/ 2940000 h 5670000"/>
              <a:gd name="connsiteX7" fmla="*/ 4716000 w 4716000"/>
              <a:gd name="connsiteY7" fmla="*/ 4200000 h 5670000"/>
              <a:gd name="connsiteX8" fmla="*/ 4716000 w 4716000"/>
              <a:gd name="connsiteY8" fmla="*/ 5040000 h 5670000"/>
              <a:gd name="connsiteX9" fmla="*/ 1965000 w 4716000"/>
              <a:gd name="connsiteY9" fmla="*/ 5040000 h 5670000"/>
              <a:gd name="connsiteX10" fmla="*/ 1375516 w 4716000"/>
              <a:gd name="connsiteY10" fmla="*/ 5670000 h 5670000"/>
              <a:gd name="connsiteX11" fmla="*/ 134213 w 4716000"/>
              <a:gd name="connsiteY11" fmla="*/ 4907111 h 5670000"/>
              <a:gd name="connsiteX12" fmla="*/ 0 w 4716000"/>
              <a:gd name="connsiteY12" fmla="*/ 4767894 h 5670000"/>
              <a:gd name="connsiteX13" fmla="*/ 0 w 4716000"/>
              <a:gd name="connsiteY13" fmla="*/ 4200000 h 5670000"/>
              <a:gd name="connsiteX14" fmla="*/ 0 w 4716000"/>
              <a:gd name="connsiteY14" fmla="*/ 2940000 h 5670000"/>
              <a:gd name="connsiteX15" fmla="*/ 0 w 4716000"/>
              <a:gd name="connsiteY15" fmla="*/ 2940000 h 5670000"/>
              <a:gd name="connsiteX16" fmla="*/ 0 w 4716000"/>
              <a:gd name="connsiteY16" fmla="*/ 0 h 567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14990 w 4716000"/>
              <a:gd name="connsiteY10" fmla="*/ 5034034 h 5040000"/>
              <a:gd name="connsiteX11" fmla="*/ 134213 w 4716000"/>
              <a:gd name="connsiteY11" fmla="*/ 4907111 h 5040000"/>
              <a:gd name="connsiteX12" fmla="*/ 0 w 4716000"/>
              <a:gd name="connsiteY12" fmla="*/ 4767894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14317 w 4730317"/>
              <a:gd name="connsiteY0" fmla="*/ 0 h 5040000"/>
              <a:gd name="connsiteX1" fmla="*/ 800317 w 4730317"/>
              <a:gd name="connsiteY1" fmla="*/ 0 h 5040000"/>
              <a:gd name="connsiteX2" fmla="*/ 800317 w 4730317"/>
              <a:gd name="connsiteY2" fmla="*/ 0 h 5040000"/>
              <a:gd name="connsiteX3" fmla="*/ 1979317 w 4730317"/>
              <a:gd name="connsiteY3" fmla="*/ 0 h 5040000"/>
              <a:gd name="connsiteX4" fmla="*/ 4730317 w 4730317"/>
              <a:gd name="connsiteY4" fmla="*/ 0 h 5040000"/>
              <a:gd name="connsiteX5" fmla="*/ 4730317 w 4730317"/>
              <a:gd name="connsiteY5" fmla="*/ 2940000 h 5040000"/>
              <a:gd name="connsiteX6" fmla="*/ 4730317 w 4730317"/>
              <a:gd name="connsiteY6" fmla="*/ 2940000 h 5040000"/>
              <a:gd name="connsiteX7" fmla="*/ 4730317 w 4730317"/>
              <a:gd name="connsiteY7" fmla="*/ 4200000 h 5040000"/>
              <a:gd name="connsiteX8" fmla="*/ 4730317 w 4730317"/>
              <a:gd name="connsiteY8" fmla="*/ 5040000 h 5040000"/>
              <a:gd name="connsiteX9" fmla="*/ 1979317 w 4730317"/>
              <a:gd name="connsiteY9" fmla="*/ 5040000 h 5040000"/>
              <a:gd name="connsiteX10" fmla="*/ 0 w 4730317"/>
              <a:gd name="connsiteY10" fmla="*/ 5034034 h 5040000"/>
              <a:gd name="connsiteX11" fmla="*/ 148530 w 4730317"/>
              <a:gd name="connsiteY11" fmla="*/ 4907111 h 5040000"/>
              <a:gd name="connsiteX12" fmla="*/ 14317 w 4730317"/>
              <a:gd name="connsiteY12" fmla="*/ 4767894 h 5040000"/>
              <a:gd name="connsiteX13" fmla="*/ 14317 w 4730317"/>
              <a:gd name="connsiteY13" fmla="*/ 4200000 h 5040000"/>
              <a:gd name="connsiteX14" fmla="*/ 14317 w 4730317"/>
              <a:gd name="connsiteY14" fmla="*/ 2940000 h 5040000"/>
              <a:gd name="connsiteX15" fmla="*/ 14317 w 4730317"/>
              <a:gd name="connsiteY15" fmla="*/ 2940000 h 5040000"/>
              <a:gd name="connsiteX16" fmla="*/ 14317 w 4730317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9129 w 4716000"/>
              <a:gd name="connsiteY10" fmla="*/ 5039896 h 5040000"/>
              <a:gd name="connsiteX11" fmla="*/ 134213 w 4716000"/>
              <a:gd name="connsiteY11" fmla="*/ 4907111 h 5040000"/>
              <a:gd name="connsiteX12" fmla="*/ 0 w 4716000"/>
              <a:gd name="connsiteY12" fmla="*/ 4767894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234665 w 4716000"/>
              <a:gd name="connsiteY10" fmla="*/ 5015381 h 5040000"/>
              <a:gd name="connsiteX11" fmla="*/ 134213 w 4716000"/>
              <a:gd name="connsiteY11" fmla="*/ 4907111 h 5040000"/>
              <a:gd name="connsiteX12" fmla="*/ 0 w 4716000"/>
              <a:gd name="connsiteY12" fmla="*/ 4767894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11581 w 4716000"/>
              <a:gd name="connsiteY10" fmla="*/ 5032541 h 5040000"/>
              <a:gd name="connsiteX11" fmla="*/ 134213 w 4716000"/>
              <a:gd name="connsiteY11" fmla="*/ 4907111 h 5040000"/>
              <a:gd name="connsiteX12" fmla="*/ 0 w 4716000"/>
              <a:gd name="connsiteY12" fmla="*/ 4767894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6678 w 4716000"/>
              <a:gd name="connsiteY10" fmla="*/ 5037444 h 5040000"/>
              <a:gd name="connsiteX11" fmla="*/ 134213 w 4716000"/>
              <a:gd name="connsiteY11" fmla="*/ 4907111 h 5040000"/>
              <a:gd name="connsiteX12" fmla="*/ 0 w 4716000"/>
              <a:gd name="connsiteY12" fmla="*/ 4767894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6678 w 4716000"/>
              <a:gd name="connsiteY10" fmla="*/ 5039896 h 5040000"/>
              <a:gd name="connsiteX11" fmla="*/ 134213 w 4716000"/>
              <a:gd name="connsiteY11" fmla="*/ 4907111 h 5040000"/>
              <a:gd name="connsiteX12" fmla="*/ 0 w 4716000"/>
              <a:gd name="connsiteY12" fmla="*/ 4767894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677 w 4716677"/>
              <a:gd name="connsiteY0" fmla="*/ 0 h 5040000"/>
              <a:gd name="connsiteX1" fmla="*/ 786677 w 4716677"/>
              <a:gd name="connsiteY1" fmla="*/ 0 h 5040000"/>
              <a:gd name="connsiteX2" fmla="*/ 786677 w 4716677"/>
              <a:gd name="connsiteY2" fmla="*/ 0 h 5040000"/>
              <a:gd name="connsiteX3" fmla="*/ 1965677 w 4716677"/>
              <a:gd name="connsiteY3" fmla="*/ 0 h 5040000"/>
              <a:gd name="connsiteX4" fmla="*/ 4716677 w 4716677"/>
              <a:gd name="connsiteY4" fmla="*/ 0 h 5040000"/>
              <a:gd name="connsiteX5" fmla="*/ 4716677 w 4716677"/>
              <a:gd name="connsiteY5" fmla="*/ 2940000 h 5040000"/>
              <a:gd name="connsiteX6" fmla="*/ 4716677 w 4716677"/>
              <a:gd name="connsiteY6" fmla="*/ 2940000 h 5040000"/>
              <a:gd name="connsiteX7" fmla="*/ 4716677 w 4716677"/>
              <a:gd name="connsiteY7" fmla="*/ 4200000 h 5040000"/>
              <a:gd name="connsiteX8" fmla="*/ 4716677 w 4716677"/>
              <a:gd name="connsiteY8" fmla="*/ 5040000 h 5040000"/>
              <a:gd name="connsiteX9" fmla="*/ 1965677 w 4716677"/>
              <a:gd name="connsiteY9" fmla="*/ 5040000 h 5040000"/>
              <a:gd name="connsiteX10" fmla="*/ 0 w 4716677"/>
              <a:gd name="connsiteY10" fmla="*/ 5039896 h 5040000"/>
              <a:gd name="connsiteX11" fmla="*/ 134890 w 4716677"/>
              <a:gd name="connsiteY11" fmla="*/ 4907111 h 5040000"/>
              <a:gd name="connsiteX12" fmla="*/ 677 w 4716677"/>
              <a:gd name="connsiteY12" fmla="*/ 4767894 h 5040000"/>
              <a:gd name="connsiteX13" fmla="*/ 677 w 4716677"/>
              <a:gd name="connsiteY13" fmla="*/ 4200000 h 5040000"/>
              <a:gd name="connsiteX14" fmla="*/ 677 w 4716677"/>
              <a:gd name="connsiteY14" fmla="*/ 2940000 h 5040000"/>
              <a:gd name="connsiteX15" fmla="*/ 677 w 4716677"/>
              <a:gd name="connsiteY15" fmla="*/ 2940000 h 5040000"/>
              <a:gd name="connsiteX16" fmla="*/ 677 w 4716677"/>
              <a:gd name="connsiteY16" fmla="*/ 0 h 5040000"/>
              <a:gd name="connsiteX0" fmla="*/ 677 w 4716677"/>
              <a:gd name="connsiteY0" fmla="*/ 0 h 5040000"/>
              <a:gd name="connsiteX1" fmla="*/ 786677 w 4716677"/>
              <a:gd name="connsiteY1" fmla="*/ 0 h 5040000"/>
              <a:gd name="connsiteX2" fmla="*/ 786677 w 4716677"/>
              <a:gd name="connsiteY2" fmla="*/ 0 h 5040000"/>
              <a:gd name="connsiteX3" fmla="*/ 1965677 w 4716677"/>
              <a:gd name="connsiteY3" fmla="*/ 0 h 5040000"/>
              <a:gd name="connsiteX4" fmla="*/ 4716677 w 4716677"/>
              <a:gd name="connsiteY4" fmla="*/ 0 h 5040000"/>
              <a:gd name="connsiteX5" fmla="*/ 4716677 w 4716677"/>
              <a:gd name="connsiteY5" fmla="*/ 2940000 h 5040000"/>
              <a:gd name="connsiteX6" fmla="*/ 4716677 w 4716677"/>
              <a:gd name="connsiteY6" fmla="*/ 2940000 h 5040000"/>
              <a:gd name="connsiteX7" fmla="*/ 4716677 w 4716677"/>
              <a:gd name="connsiteY7" fmla="*/ 4200000 h 5040000"/>
              <a:gd name="connsiteX8" fmla="*/ 4716677 w 4716677"/>
              <a:gd name="connsiteY8" fmla="*/ 5040000 h 5040000"/>
              <a:gd name="connsiteX9" fmla="*/ 1965677 w 4716677"/>
              <a:gd name="connsiteY9" fmla="*/ 5040000 h 5040000"/>
              <a:gd name="connsiteX10" fmla="*/ 0 w 4716677"/>
              <a:gd name="connsiteY10" fmla="*/ 5039896 h 5040000"/>
              <a:gd name="connsiteX11" fmla="*/ 142244 w 4716677"/>
              <a:gd name="connsiteY11" fmla="*/ 4909563 h 5040000"/>
              <a:gd name="connsiteX12" fmla="*/ 677 w 4716677"/>
              <a:gd name="connsiteY12" fmla="*/ 4767894 h 5040000"/>
              <a:gd name="connsiteX13" fmla="*/ 677 w 4716677"/>
              <a:gd name="connsiteY13" fmla="*/ 4200000 h 5040000"/>
              <a:gd name="connsiteX14" fmla="*/ 677 w 4716677"/>
              <a:gd name="connsiteY14" fmla="*/ 2940000 h 5040000"/>
              <a:gd name="connsiteX15" fmla="*/ 677 w 4716677"/>
              <a:gd name="connsiteY15" fmla="*/ 2940000 h 5040000"/>
              <a:gd name="connsiteX16" fmla="*/ 677 w 4716677"/>
              <a:gd name="connsiteY16" fmla="*/ 0 h 5040000"/>
              <a:gd name="connsiteX0" fmla="*/ 677 w 4716677"/>
              <a:gd name="connsiteY0" fmla="*/ 0 h 5040000"/>
              <a:gd name="connsiteX1" fmla="*/ 786677 w 4716677"/>
              <a:gd name="connsiteY1" fmla="*/ 0 h 5040000"/>
              <a:gd name="connsiteX2" fmla="*/ 786677 w 4716677"/>
              <a:gd name="connsiteY2" fmla="*/ 0 h 5040000"/>
              <a:gd name="connsiteX3" fmla="*/ 1965677 w 4716677"/>
              <a:gd name="connsiteY3" fmla="*/ 0 h 5040000"/>
              <a:gd name="connsiteX4" fmla="*/ 4716677 w 4716677"/>
              <a:gd name="connsiteY4" fmla="*/ 0 h 5040000"/>
              <a:gd name="connsiteX5" fmla="*/ 4716677 w 4716677"/>
              <a:gd name="connsiteY5" fmla="*/ 2940000 h 5040000"/>
              <a:gd name="connsiteX6" fmla="*/ 4716677 w 4716677"/>
              <a:gd name="connsiteY6" fmla="*/ 2940000 h 5040000"/>
              <a:gd name="connsiteX7" fmla="*/ 4716677 w 4716677"/>
              <a:gd name="connsiteY7" fmla="*/ 4200000 h 5040000"/>
              <a:gd name="connsiteX8" fmla="*/ 4716677 w 4716677"/>
              <a:gd name="connsiteY8" fmla="*/ 5040000 h 5040000"/>
              <a:gd name="connsiteX9" fmla="*/ 1965677 w 4716677"/>
              <a:gd name="connsiteY9" fmla="*/ 5040000 h 5040000"/>
              <a:gd name="connsiteX10" fmla="*/ 0 w 4716677"/>
              <a:gd name="connsiteY10" fmla="*/ 5039896 h 5040000"/>
              <a:gd name="connsiteX11" fmla="*/ 134889 w 4716677"/>
              <a:gd name="connsiteY11" fmla="*/ 4914466 h 5040000"/>
              <a:gd name="connsiteX12" fmla="*/ 677 w 4716677"/>
              <a:gd name="connsiteY12" fmla="*/ 4767894 h 5040000"/>
              <a:gd name="connsiteX13" fmla="*/ 677 w 4716677"/>
              <a:gd name="connsiteY13" fmla="*/ 4200000 h 5040000"/>
              <a:gd name="connsiteX14" fmla="*/ 677 w 4716677"/>
              <a:gd name="connsiteY14" fmla="*/ 2940000 h 5040000"/>
              <a:gd name="connsiteX15" fmla="*/ 677 w 4716677"/>
              <a:gd name="connsiteY15" fmla="*/ 2940000 h 5040000"/>
              <a:gd name="connsiteX16" fmla="*/ 677 w 4716677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4226 w 4716000"/>
              <a:gd name="connsiteY10" fmla="*/ 5039896 h 5040000"/>
              <a:gd name="connsiteX11" fmla="*/ 134212 w 4716000"/>
              <a:gd name="connsiteY11" fmla="*/ 4914466 h 5040000"/>
              <a:gd name="connsiteX12" fmla="*/ 0 w 4716000"/>
              <a:gd name="connsiteY12" fmla="*/ 4767894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4226 w 4716000"/>
              <a:gd name="connsiteY10" fmla="*/ 5039896 h 5040000"/>
              <a:gd name="connsiteX11" fmla="*/ 134212 w 4716000"/>
              <a:gd name="connsiteY11" fmla="*/ 4914466 h 5040000"/>
              <a:gd name="connsiteX12" fmla="*/ 0 w 4716000"/>
              <a:gd name="connsiteY12" fmla="*/ 4777700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5580 w 4721580"/>
              <a:gd name="connsiteY0" fmla="*/ 0 h 5040000"/>
              <a:gd name="connsiteX1" fmla="*/ 791580 w 4721580"/>
              <a:gd name="connsiteY1" fmla="*/ 0 h 5040000"/>
              <a:gd name="connsiteX2" fmla="*/ 791580 w 4721580"/>
              <a:gd name="connsiteY2" fmla="*/ 0 h 5040000"/>
              <a:gd name="connsiteX3" fmla="*/ 1970580 w 4721580"/>
              <a:gd name="connsiteY3" fmla="*/ 0 h 5040000"/>
              <a:gd name="connsiteX4" fmla="*/ 4721580 w 4721580"/>
              <a:gd name="connsiteY4" fmla="*/ 0 h 5040000"/>
              <a:gd name="connsiteX5" fmla="*/ 4721580 w 4721580"/>
              <a:gd name="connsiteY5" fmla="*/ 2940000 h 5040000"/>
              <a:gd name="connsiteX6" fmla="*/ 4721580 w 4721580"/>
              <a:gd name="connsiteY6" fmla="*/ 2940000 h 5040000"/>
              <a:gd name="connsiteX7" fmla="*/ 4721580 w 4721580"/>
              <a:gd name="connsiteY7" fmla="*/ 4200000 h 5040000"/>
              <a:gd name="connsiteX8" fmla="*/ 4721580 w 4721580"/>
              <a:gd name="connsiteY8" fmla="*/ 5040000 h 5040000"/>
              <a:gd name="connsiteX9" fmla="*/ 1970580 w 4721580"/>
              <a:gd name="connsiteY9" fmla="*/ 5040000 h 5040000"/>
              <a:gd name="connsiteX10" fmla="*/ 0 w 4721580"/>
              <a:gd name="connsiteY10" fmla="*/ 5039896 h 5040000"/>
              <a:gd name="connsiteX11" fmla="*/ 139792 w 4721580"/>
              <a:gd name="connsiteY11" fmla="*/ 4914466 h 5040000"/>
              <a:gd name="connsiteX12" fmla="*/ 5580 w 4721580"/>
              <a:gd name="connsiteY12" fmla="*/ 4777700 h 5040000"/>
              <a:gd name="connsiteX13" fmla="*/ 5580 w 4721580"/>
              <a:gd name="connsiteY13" fmla="*/ 4200000 h 5040000"/>
              <a:gd name="connsiteX14" fmla="*/ 5580 w 4721580"/>
              <a:gd name="connsiteY14" fmla="*/ 2940000 h 5040000"/>
              <a:gd name="connsiteX15" fmla="*/ 5580 w 4721580"/>
              <a:gd name="connsiteY15" fmla="*/ 2940000 h 5040000"/>
              <a:gd name="connsiteX16" fmla="*/ 5580 w 4721580"/>
              <a:gd name="connsiteY16" fmla="*/ 0 h 5040000"/>
              <a:gd name="connsiteX0" fmla="*/ 5580 w 4721580"/>
              <a:gd name="connsiteY0" fmla="*/ 0 h 5040000"/>
              <a:gd name="connsiteX1" fmla="*/ 791580 w 4721580"/>
              <a:gd name="connsiteY1" fmla="*/ 0 h 5040000"/>
              <a:gd name="connsiteX2" fmla="*/ 791580 w 4721580"/>
              <a:gd name="connsiteY2" fmla="*/ 0 h 5040000"/>
              <a:gd name="connsiteX3" fmla="*/ 1970580 w 4721580"/>
              <a:gd name="connsiteY3" fmla="*/ 0 h 5040000"/>
              <a:gd name="connsiteX4" fmla="*/ 4721580 w 4721580"/>
              <a:gd name="connsiteY4" fmla="*/ 0 h 5040000"/>
              <a:gd name="connsiteX5" fmla="*/ 4721580 w 4721580"/>
              <a:gd name="connsiteY5" fmla="*/ 2940000 h 5040000"/>
              <a:gd name="connsiteX6" fmla="*/ 4721580 w 4721580"/>
              <a:gd name="connsiteY6" fmla="*/ 2940000 h 5040000"/>
              <a:gd name="connsiteX7" fmla="*/ 4721580 w 4721580"/>
              <a:gd name="connsiteY7" fmla="*/ 4200000 h 5040000"/>
              <a:gd name="connsiteX8" fmla="*/ 4721580 w 4721580"/>
              <a:gd name="connsiteY8" fmla="*/ 5040000 h 5040000"/>
              <a:gd name="connsiteX9" fmla="*/ 1970580 w 4721580"/>
              <a:gd name="connsiteY9" fmla="*/ 5040000 h 5040000"/>
              <a:gd name="connsiteX10" fmla="*/ 0 w 4721580"/>
              <a:gd name="connsiteY10" fmla="*/ 5008027 h 5040000"/>
              <a:gd name="connsiteX11" fmla="*/ 139792 w 4721580"/>
              <a:gd name="connsiteY11" fmla="*/ 4914466 h 5040000"/>
              <a:gd name="connsiteX12" fmla="*/ 5580 w 4721580"/>
              <a:gd name="connsiteY12" fmla="*/ 4777700 h 5040000"/>
              <a:gd name="connsiteX13" fmla="*/ 5580 w 4721580"/>
              <a:gd name="connsiteY13" fmla="*/ 4200000 h 5040000"/>
              <a:gd name="connsiteX14" fmla="*/ 5580 w 4721580"/>
              <a:gd name="connsiteY14" fmla="*/ 2940000 h 5040000"/>
              <a:gd name="connsiteX15" fmla="*/ 5580 w 4721580"/>
              <a:gd name="connsiteY15" fmla="*/ 2940000 h 5040000"/>
              <a:gd name="connsiteX16" fmla="*/ 5580 w 472158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4225 w 4716000"/>
              <a:gd name="connsiteY10" fmla="*/ 5034993 h 5040000"/>
              <a:gd name="connsiteX11" fmla="*/ 134212 w 4716000"/>
              <a:gd name="connsiteY11" fmla="*/ 4914466 h 5040000"/>
              <a:gd name="connsiteX12" fmla="*/ 0 w 4716000"/>
              <a:gd name="connsiteY12" fmla="*/ 4777700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1774 w 4716000"/>
              <a:gd name="connsiteY10" fmla="*/ 5034993 h 5040000"/>
              <a:gd name="connsiteX11" fmla="*/ 134212 w 4716000"/>
              <a:gd name="connsiteY11" fmla="*/ 4914466 h 5040000"/>
              <a:gd name="connsiteX12" fmla="*/ 0 w 4716000"/>
              <a:gd name="connsiteY12" fmla="*/ 4777700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9129 w 4716000"/>
              <a:gd name="connsiteY10" fmla="*/ 5039895 h 5040000"/>
              <a:gd name="connsiteX11" fmla="*/ 134212 w 4716000"/>
              <a:gd name="connsiteY11" fmla="*/ 4914466 h 5040000"/>
              <a:gd name="connsiteX12" fmla="*/ 0 w 4716000"/>
              <a:gd name="connsiteY12" fmla="*/ 4777700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677 w 4716677"/>
              <a:gd name="connsiteY0" fmla="*/ 0 h 5040000"/>
              <a:gd name="connsiteX1" fmla="*/ 786677 w 4716677"/>
              <a:gd name="connsiteY1" fmla="*/ 0 h 5040000"/>
              <a:gd name="connsiteX2" fmla="*/ 786677 w 4716677"/>
              <a:gd name="connsiteY2" fmla="*/ 0 h 5040000"/>
              <a:gd name="connsiteX3" fmla="*/ 1965677 w 4716677"/>
              <a:gd name="connsiteY3" fmla="*/ 0 h 5040000"/>
              <a:gd name="connsiteX4" fmla="*/ 4716677 w 4716677"/>
              <a:gd name="connsiteY4" fmla="*/ 0 h 5040000"/>
              <a:gd name="connsiteX5" fmla="*/ 4716677 w 4716677"/>
              <a:gd name="connsiteY5" fmla="*/ 2940000 h 5040000"/>
              <a:gd name="connsiteX6" fmla="*/ 4716677 w 4716677"/>
              <a:gd name="connsiteY6" fmla="*/ 2940000 h 5040000"/>
              <a:gd name="connsiteX7" fmla="*/ 4716677 w 4716677"/>
              <a:gd name="connsiteY7" fmla="*/ 4200000 h 5040000"/>
              <a:gd name="connsiteX8" fmla="*/ 4716677 w 4716677"/>
              <a:gd name="connsiteY8" fmla="*/ 5040000 h 5040000"/>
              <a:gd name="connsiteX9" fmla="*/ 1965677 w 4716677"/>
              <a:gd name="connsiteY9" fmla="*/ 5040000 h 5040000"/>
              <a:gd name="connsiteX10" fmla="*/ 0 w 4716677"/>
              <a:gd name="connsiteY10" fmla="*/ 5039895 h 5040000"/>
              <a:gd name="connsiteX11" fmla="*/ 134889 w 4716677"/>
              <a:gd name="connsiteY11" fmla="*/ 4914466 h 5040000"/>
              <a:gd name="connsiteX12" fmla="*/ 677 w 4716677"/>
              <a:gd name="connsiteY12" fmla="*/ 4777700 h 5040000"/>
              <a:gd name="connsiteX13" fmla="*/ 677 w 4716677"/>
              <a:gd name="connsiteY13" fmla="*/ 4200000 h 5040000"/>
              <a:gd name="connsiteX14" fmla="*/ 677 w 4716677"/>
              <a:gd name="connsiteY14" fmla="*/ 2940000 h 5040000"/>
              <a:gd name="connsiteX15" fmla="*/ 677 w 4716677"/>
              <a:gd name="connsiteY15" fmla="*/ 2940000 h 5040000"/>
              <a:gd name="connsiteX16" fmla="*/ 677 w 4716677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4226 w 4716000"/>
              <a:gd name="connsiteY10" fmla="*/ 5034992 h 5040000"/>
              <a:gd name="connsiteX11" fmla="*/ 134212 w 4716000"/>
              <a:gd name="connsiteY11" fmla="*/ 4914466 h 5040000"/>
              <a:gd name="connsiteX12" fmla="*/ 0 w 4716000"/>
              <a:gd name="connsiteY12" fmla="*/ 4777700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677 w 4716677"/>
              <a:gd name="connsiteY0" fmla="*/ 0 h 5040000"/>
              <a:gd name="connsiteX1" fmla="*/ 786677 w 4716677"/>
              <a:gd name="connsiteY1" fmla="*/ 0 h 5040000"/>
              <a:gd name="connsiteX2" fmla="*/ 786677 w 4716677"/>
              <a:gd name="connsiteY2" fmla="*/ 0 h 5040000"/>
              <a:gd name="connsiteX3" fmla="*/ 1965677 w 4716677"/>
              <a:gd name="connsiteY3" fmla="*/ 0 h 5040000"/>
              <a:gd name="connsiteX4" fmla="*/ 4716677 w 4716677"/>
              <a:gd name="connsiteY4" fmla="*/ 0 h 5040000"/>
              <a:gd name="connsiteX5" fmla="*/ 4716677 w 4716677"/>
              <a:gd name="connsiteY5" fmla="*/ 2940000 h 5040000"/>
              <a:gd name="connsiteX6" fmla="*/ 4716677 w 4716677"/>
              <a:gd name="connsiteY6" fmla="*/ 2940000 h 5040000"/>
              <a:gd name="connsiteX7" fmla="*/ 4716677 w 4716677"/>
              <a:gd name="connsiteY7" fmla="*/ 4200000 h 5040000"/>
              <a:gd name="connsiteX8" fmla="*/ 4716677 w 4716677"/>
              <a:gd name="connsiteY8" fmla="*/ 5040000 h 5040000"/>
              <a:gd name="connsiteX9" fmla="*/ 1965677 w 4716677"/>
              <a:gd name="connsiteY9" fmla="*/ 5040000 h 5040000"/>
              <a:gd name="connsiteX10" fmla="*/ 0 w 4716677"/>
              <a:gd name="connsiteY10" fmla="*/ 5039895 h 5040000"/>
              <a:gd name="connsiteX11" fmla="*/ 134889 w 4716677"/>
              <a:gd name="connsiteY11" fmla="*/ 4914466 h 5040000"/>
              <a:gd name="connsiteX12" fmla="*/ 677 w 4716677"/>
              <a:gd name="connsiteY12" fmla="*/ 4777700 h 5040000"/>
              <a:gd name="connsiteX13" fmla="*/ 677 w 4716677"/>
              <a:gd name="connsiteY13" fmla="*/ 4200000 h 5040000"/>
              <a:gd name="connsiteX14" fmla="*/ 677 w 4716677"/>
              <a:gd name="connsiteY14" fmla="*/ 2940000 h 5040000"/>
              <a:gd name="connsiteX15" fmla="*/ 677 w 4716677"/>
              <a:gd name="connsiteY15" fmla="*/ 2940000 h 5040000"/>
              <a:gd name="connsiteX16" fmla="*/ 677 w 4716677"/>
              <a:gd name="connsiteY16" fmla="*/ 0 h 5040000"/>
              <a:gd name="connsiteX0" fmla="*/ 48302 w 4764302"/>
              <a:gd name="connsiteY0" fmla="*/ 0 h 5040000"/>
              <a:gd name="connsiteX1" fmla="*/ 834302 w 4764302"/>
              <a:gd name="connsiteY1" fmla="*/ 0 h 5040000"/>
              <a:gd name="connsiteX2" fmla="*/ 834302 w 4764302"/>
              <a:gd name="connsiteY2" fmla="*/ 0 h 5040000"/>
              <a:gd name="connsiteX3" fmla="*/ 2013302 w 4764302"/>
              <a:gd name="connsiteY3" fmla="*/ 0 h 5040000"/>
              <a:gd name="connsiteX4" fmla="*/ 4764302 w 4764302"/>
              <a:gd name="connsiteY4" fmla="*/ 0 h 5040000"/>
              <a:gd name="connsiteX5" fmla="*/ 4764302 w 4764302"/>
              <a:gd name="connsiteY5" fmla="*/ 2940000 h 5040000"/>
              <a:gd name="connsiteX6" fmla="*/ 4764302 w 4764302"/>
              <a:gd name="connsiteY6" fmla="*/ 2940000 h 5040000"/>
              <a:gd name="connsiteX7" fmla="*/ 4764302 w 4764302"/>
              <a:gd name="connsiteY7" fmla="*/ 4200000 h 5040000"/>
              <a:gd name="connsiteX8" fmla="*/ 4764302 w 4764302"/>
              <a:gd name="connsiteY8" fmla="*/ 5040000 h 5040000"/>
              <a:gd name="connsiteX9" fmla="*/ 2013302 w 4764302"/>
              <a:gd name="connsiteY9" fmla="*/ 5040000 h 5040000"/>
              <a:gd name="connsiteX10" fmla="*/ 0 w 4764302"/>
              <a:gd name="connsiteY10" fmla="*/ 5001795 h 5040000"/>
              <a:gd name="connsiteX11" fmla="*/ 182514 w 4764302"/>
              <a:gd name="connsiteY11" fmla="*/ 4914466 h 5040000"/>
              <a:gd name="connsiteX12" fmla="*/ 48302 w 4764302"/>
              <a:gd name="connsiteY12" fmla="*/ 4777700 h 5040000"/>
              <a:gd name="connsiteX13" fmla="*/ 48302 w 4764302"/>
              <a:gd name="connsiteY13" fmla="*/ 4200000 h 5040000"/>
              <a:gd name="connsiteX14" fmla="*/ 48302 w 4764302"/>
              <a:gd name="connsiteY14" fmla="*/ 2940000 h 5040000"/>
              <a:gd name="connsiteX15" fmla="*/ 48302 w 4764302"/>
              <a:gd name="connsiteY15" fmla="*/ 2940000 h 5040000"/>
              <a:gd name="connsiteX16" fmla="*/ 48302 w 4764302"/>
              <a:gd name="connsiteY16" fmla="*/ 0 h 5040000"/>
              <a:gd name="connsiteX0" fmla="*/ 10202 w 4726202"/>
              <a:gd name="connsiteY0" fmla="*/ 0 h 5040000"/>
              <a:gd name="connsiteX1" fmla="*/ 796202 w 4726202"/>
              <a:gd name="connsiteY1" fmla="*/ 0 h 5040000"/>
              <a:gd name="connsiteX2" fmla="*/ 796202 w 4726202"/>
              <a:gd name="connsiteY2" fmla="*/ 0 h 5040000"/>
              <a:gd name="connsiteX3" fmla="*/ 1975202 w 4726202"/>
              <a:gd name="connsiteY3" fmla="*/ 0 h 5040000"/>
              <a:gd name="connsiteX4" fmla="*/ 4726202 w 4726202"/>
              <a:gd name="connsiteY4" fmla="*/ 0 h 5040000"/>
              <a:gd name="connsiteX5" fmla="*/ 4726202 w 4726202"/>
              <a:gd name="connsiteY5" fmla="*/ 2940000 h 5040000"/>
              <a:gd name="connsiteX6" fmla="*/ 4726202 w 4726202"/>
              <a:gd name="connsiteY6" fmla="*/ 2940000 h 5040000"/>
              <a:gd name="connsiteX7" fmla="*/ 4726202 w 4726202"/>
              <a:gd name="connsiteY7" fmla="*/ 4200000 h 5040000"/>
              <a:gd name="connsiteX8" fmla="*/ 4726202 w 4726202"/>
              <a:gd name="connsiteY8" fmla="*/ 5040000 h 5040000"/>
              <a:gd name="connsiteX9" fmla="*/ 1975202 w 4726202"/>
              <a:gd name="connsiteY9" fmla="*/ 5040000 h 5040000"/>
              <a:gd name="connsiteX10" fmla="*/ 0 w 4726202"/>
              <a:gd name="connsiteY10" fmla="*/ 5037990 h 5040000"/>
              <a:gd name="connsiteX11" fmla="*/ 144414 w 4726202"/>
              <a:gd name="connsiteY11" fmla="*/ 4914466 h 5040000"/>
              <a:gd name="connsiteX12" fmla="*/ 10202 w 4726202"/>
              <a:gd name="connsiteY12" fmla="*/ 4777700 h 5040000"/>
              <a:gd name="connsiteX13" fmla="*/ 10202 w 4726202"/>
              <a:gd name="connsiteY13" fmla="*/ 4200000 h 5040000"/>
              <a:gd name="connsiteX14" fmla="*/ 10202 w 4726202"/>
              <a:gd name="connsiteY14" fmla="*/ 2940000 h 5040000"/>
              <a:gd name="connsiteX15" fmla="*/ 10202 w 4726202"/>
              <a:gd name="connsiteY15" fmla="*/ 2940000 h 5040000"/>
              <a:gd name="connsiteX16" fmla="*/ 10202 w 4726202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5038 w 4716000"/>
              <a:gd name="connsiteY10" fmla="*/ 5036085 h 5040000"/>
              <a:gd name="connsiteX11" fmla="*/ 134212 w 4716000"/>
              <a:gd name="connsiteY11" fmla="*/ 4914466 h 5040000"/>
              <a:gd name="connsiteX12" fmla="*/ 0 w 4716000"/>
              <a:gd name="connsiteY12" fmla="*/ 4777700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1965000 w 4716000"/>
              <a:gd name="connsiteY3" fmla="*/ 0 h 5040000"/>
              <a:gd name="connsiteX4" fmla="*/ 4716000 w 4716000"/>
              <a:gd name="connsiteY4" fmla="*/ 0 h 5040000"/>
              <a:gd name="connsiteX5" fmla="*/ 4716000 w 4716000"/>
              <a:gd name="connsiteY5" fmla="*/ 2940000 h 5040000"/>
              <a:gd name="connsiteX6" fmla="*/ 4716000 w 4716000"/>
              <a:gd name="connsiteY6" fmla="*/ 2940000 h 5040000"/>
              <a:gd name="connsiteX7" fmla="*/ 4716000 w 4716000"/>
              <a:gd name="connsiteY7" fmla="*/ 4200000 h 5040000"/>
              <a:gd name="connsiteX8" fmla="*/ 4716000 w 4716000"/>
              <a:gd name="connsiteY8" fmla="*/ 5040000 h 5040000"/>
              <a:gd name="connsiteX9" fmla="*/ 1965000 w 4716000"/>
              <a:gd name="connsiteY9" fmla="*/ 5040000 h 5040000"/>
              <a:gd name="connsiteX10" fmla="*/ 5038 w 4716000"/>
              <a:gd name="connsiteY10" fmla="*/ 5036085 h 5040000"/>
              <a:gd name="connsiteX11" fmla="*/ 134212 w 4716000"/>
              <a:gd name="connsiteY11" fmla="*/ 4906846 h 5040000"/>
              <a:gd name="connsiteX12" fmla="*/ 0 w 4716000"/>
              <a:gd name="connsiteY12" fmla="*/ 4777700 h 5040000"/>
              <a:gd name="connsiteX13" fmla="*/ 0 w 4716000"/>
              <a:gd name="connsiteY13" fmla="*/ 4200000 h 5040000"/>
              <a:gd name="connsiteX14" fmla="*/ 0 w 4716000"/>
              <a:gd name="connsiteY14" fmla="*/ 2940000 h 5040000"/>
              <a:gd name="connsiteX15" fmla="*/ 0 w 4716000"/>
              <a:gd name="connsiteY15" fmla="*/ 2940000 h 5040000"/>
              <a:gd name="connsiteX16" fmla="*/ 0 w 4716000"/>
              <a:gd name="connsiteY16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786000 w 4716000"/>
              <a:gd name="connsiteY2" fmla="*/ 0 h 5040000"/>
              <a:gd name="connsiteX3" fmla="*/ 4716000 w 4716000"/>
              <a:gd name="connsiteY3" fmla="*/ 0 h 5040000"/>
              <a:gd name="connsiteX4" fmla="*/ 4716000 w 4716000"/>
              <a:gd name="connsiteY4" fmla="*/ 2940000 h 5040000"/>
              <a:gd name="connsiteX5" fmla="*/ 4716000 w 4716000"/>
              <a:gd name="connsiteY5" fmla="*/ 2940000 h 5040000"/>
              <a:gd name="connsiteX6" fmla="*/ 4716000 w 4716000"/>
              <a:gd name="connsiteY6" fmla="*/ 4200000 h 5040000"/>
              <a:gd name="connsiteX7" fmla="*/ 4716000 w 4716000"/>
              <a:gd name="connsiteY7" fmla="*/ 5040000 h 5040000"/>
              <a:gd name="connsiteX8" fmla="*/ 1965000 w 4716000"/>
              <a:gd name="connsiteY8" fmla="*/ 5040000 h 5040000"/>
              <a:gd name="connsiteX9" fmla="*/ 5038 w 4716000"/>
              <a:gd name="connsiteY9" fmla="*/ 5036085 h 5040000"/>
              <a:gd name="connsiteX10" fmla="*/ 134212 w 4716000"/>
              <a:gd name="connsiteY10" fmla="*/ 4906846 h 5040000"/>
              <a:gd name="connsiteX11" fmla="*/ 0 w 4716000"/>
              <a:gd name="connsiteY11" fmla="*/ 4777700 h 5040000"/>
              <a:gd name="connsiteX12" fmla="*/ 0 w 4716000"/>
              <a:gd name="connsiteY12" fmla="*/ 4200000 h 5040000"/>
              <a:gd name="connsiteX13" fmla="*/ 0 w 4716000"/>
              <a:gd name="connsiteY13" fmla="*/ 2940000 h 5040000"/>
              <a:gd name="connsiteX14" fmla="*/ 0 w 4716000"/>
              <a:gd name="connsiteY14" fmla="*/ 2940000 h 5040000"/>
              <a:gd name="connsiteX15" fmla="*/ 0 w 4716000"/>
              <a:gd name="connsiteY15" fmla="*/ 0 h 5040000"/>
              <a:gd name="connsiteX0" fmla="*/ 0 w 4716000"/>
              <a:gd name="connsiteY0" fmla="*/ 0 h 5040000"/>
              <a:gd name="connsiteX1" fmla="*/ 786000 w 4716000"/>
              <a:gd name="connsiteY1" fmla="*/ 0 h 5040000"/>
              <a:gd name="connsiteX2" fmla="*/ 4716000 w 4716000"/>
              <a:gd name="connsiteY2" fmla="*/ 0 h 5040000"/>
              <a:gd name="connsiteX3" fmla="*/ 4716000 w 4716000"/>
              <a:gd name="connsiteY3" fmla="*/ 2940000 h 5040000"/>
              <a:gd name="connsiteX4" fmla="*/ 4716000 w 4716000"/>
              <a:gd name="connsiteY4" fmla="*/ 2940000 h 5040000"/>
              <a:gd name="connsiteX5" fmla="*/ 4716000 w 4716000"/>
              <a:gd name="connsiteY5" fmla="*/ 4200000 h 5040000"/>
              <a:gd name="connsiteX6" fmla="*/ 4716000 w 4716000"/>
              <a:gd name="connsiteY6" fmla="*/ 5040000 h 5040000"/>
              <a:gd name="connsiteX7" fmla="*/ 1965000 w 4716000"/>
              <a:gd name="connsiteY7" fmla="*/ 5040000 h 5040000"/>
              <a:gd name="connsiteX8" fmla="*/ 5038 w 4716000"/>
              <a:gd name="connsiteY8" fmla="*/ 5036085 h 5040000"/>
              <a:gd name="connsiteX9" fmla="*/ 134212 w 4716000"/>
              <a:gd name="connsiteY9" fmla="*/ 4906846 h 5040000"/>
              <a:gd name="connsiteX10" fmla="*/ 0 w 4716000"/>
              <a:gd name="connsiteY10" fmla="*/ 4777700 h 5040000"/>
              <a:gd name="connsiteX11" fmla="*/ 0 w 4716000"/>
              <a:gd name="connsiteY11" fmla="*/ 4200000 h 5040000"/>
              <a:gd name="connsiteX12" fmla="*/ 0 w 4716000"/>
              <a:gd name="connsiteY12" fmla="*/ 2940000 h 5040000"/>
              <a:gd name="connsiteX13" fmla="*/ 0 w 4716000"/>
              <a:gd name="connsiteY13" fmla="*/ 2940000 h 5040000"/>
              <a:gd name="connsiteX14" fmla="*/ 0 w 4716000"/>
              <a:gd name="connsiteY14" fmla="*/ 0 h 5040000"/>
              <a:gd name="connsiteX0" fmla="*/ 0 w 4716000"/>
              <a:gd name="connsiteY0" fmla="*/ 0 h 5040000"/>
              <a:gd name="connsiteX1" fmla="*/ 4716000 w 4716000"/>
              <a:gd name="connsiteY1" fmla="*/ 0 h 5040000"/>
              <a:gd name="connsiteX2" fmla="*/ 4716000 w 4716000"/>
              <a:gd name="connsiteY2" fmla="*/ 2940000 h 5040000"/>
              <a:gd name="connsiteX3" fmla="*/ 4716000 w 4716000"/>
              <a:gd name="connsiteY3" fmla="*/ 2940000 h 5040000"/>
              <a:gd name="connsiteX4" fmla="*/ 4716000 w 4716000"/>
              <a:gd name="connsiteY4" fmla="*/ 4200000 h 5040000"/>
              <a:gd name="connsiteX5" fmla="*/ 4716000 w 4716000"/>
              <a:gd name="connsiteY5" fmla="*/ 5040000 h 5040000"/>
              <a:gd name="connsiteX6" fmla="*/ 1965000 w 4716000"/>
              <a:gd name="connsiteY6" fmla="*/ 5040000 h 5040000"/>
              <a:gd name="connsiteX7" fmla="*/ 5038 w 4716000"/>
              <a:gd name="connsiteY7" fmla="*/ 5036085 h 5040000"/>
              <a:gd name="connsiteX8" fmla="*/ 134212 w 4716000"/>
              <a:gd name="connsiteY8" fmla="*/ 4906846 h 5040000"/>
              <a:gd name="connsiteX9" fmla="*/ 0 w 4716000"/>
              <a:gd name="connsiteY9" fmla="*/ 4777700 h 5040000"/>
              <a:gd name="connsiteX10" fmla="*/ 0 w 4716000"/>
              <a:gd name="connsiteY10" fmla="*/ 4200000 h 5040000"/>
              <a:gd name="connsiteX11" fmla="*/ 0 w 4716000"/>
              <a:gd name="connsiteY11" fmla="*/ 2940000 h 5040000"/>
              <a:gd name="connsiteX12" fmla="*/ 0 w 4716000"/>
              <a:gd name="connsiteY12" fmla="*/ 2940000 h 5040000"/>
              <a:gd name="connsiteX13" fmla="*/ 0 w 4716000"/>
              <a:gd name="connsiteY13" fmla="*/ 0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16000" h="5040000">
                <a:moveTo>
                  <a:pt x="0" y="0"/>
                </a:moveTo>
                <a:lnTo>
                  <a:pt x="4716000" y="0"/>
                </a:lnTo>
                <a:lnTo>
                  <a:pt x="4716000" y="2940000"/>
                </a:lnTo>
                <a:lnTo>
                  <a:pt x="4716000" y="2940000"/>
                </a:lnTo>
                <a:lnTo>
                  <a:pt x="4716000" y="4200000"/>
                </a:lnTo>
                <a:lnTo>
                  <a:pt x="4716000" y="5040000"/>
                </a:lnTo>
                <a:lnTo>
                  <a:pt x="1965000" y="5040000"/>
                </a:lnTo>
                <a:lnTo>
                  <a:pt x="5038" y="5036085"/>
                </a:lnTo>
                <a:lnTo>
                  <a:pt x="134212" y="4906846"/>
                </a:lnTo>
                <a:lnTo>
                  <a:pt x="0" y="4777700"/>
                </a:lnTo>
                <a:lnTo>
                  <a:pt x="0" y="4200000"/>
                </a:lnTo>
                <a:lnTo>
                  <a:pt x="0" y="2940000"/>
                </a:lnTo>
                <a:lnTo>
                  <a:pt x="0" y="2940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GB" dirty="0" smtClean="0"/>
              <a:t>Click to insert a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77368"/>
            <a:ext cx="7704000" cy="7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3933582"/>
            <a:ext cx="3127251" cy="2301243"/>
          </a:xfrm>
          <a:prstGeom prst="rect">
            <a:avLst/>
          </a:prstGeom>
        </p:spPr>
      </p:pic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934653" y="4231461"/>
            <a:ext cx="2583648" cy="752792"/>
          </a:xfrm>
        </p:spPr>
        <p:txBody>
          <a:bodyPr anchor="ctr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400" dirty="0" smtClean="0"/>
              <a:t>Click to add text</a:t>
            </a:r>
            <a:endParaRPr lang="en-GB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34653" y="5338638"/>
            <a:ext cx="2583648" cy="717069"/>
          </a:xfrm>
        </p:spPr>
        <p:txBody>
          <a:bodyPr anchor="ctr" anchorCtr="0">
            <a:noAutofit/>
          </a:bodyPr>
          <a:lstStyle>
            <a:lvl1pPr marL="0" indent="0">
              <a:lnSpc>
                <a:spcPct val="120000"/>
              </a:lnSpc>
              <a:buNone/>
              <a:defRPr lang="en-GB" sz="1400" dirty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400" dirty="0" smtClean="0"/>
              <a:t>Click to add text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722313" y="85725"/>
            <a:ext cx="7707312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2392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77368"/>
            <a:ext cx="3780000" cy="7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411999" y="6514618"/>
            <a:ext cx="2088000" cy="180000"/>
          </a:xfrm>
        </p:spPr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4805680" y="0"/>
            <a:ext cx="3618320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EDE"/>
              </a:buClr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GB" dirty="0" smtClean="0"/>
              <a:t>Click to insert a picture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720000" y="1266825"/>
            <a:ext cx="3780000" cy="496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85725"/>
            <a:ext cx="3780000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50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9" hasCustomPrompt="1"/>
          </p:nvPr>
        </p:nvSpPr>
        <p:spPr>
          <a:xfrm>
            <a:off x="720000" y="1266825"/>
            <a:ext cx="1926000" cy="2484000"/>
          </a:xfrm>
          <a:solidFill>
            <a:schemeClr val="tx2"/>
          </a:solidFill>
        </p:spPr>
        <p:txBody>
          <a:bodyPr>
            <a:normAutofit/>
          </a:bodyPr>
          <a:lstStyle>
            <a:lvl1pPr marL="171450" indent="-171450" algn="l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 baseline="0"/>
            </a:lvl1pPr>
          </a:lstStyle>
          <a:p>
            <a:r>
              <a:rPr lang="en-GB" dirty="0" smtClean="0"/>
              <a:t>Click the icon to insert a picture. If you want to delete photo, remember to send the photo frame to back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21" hasCustomPrompt="1"/>
          </p:nvPr>
        </p:nvSpPr>
        <p:spPr>
          <a:xfrm>
            <a:off x="2646000" y="1266825"/>
            <a:ext cx="1926000" cy="2484000"/>
          </a:xfrm>
          <a:solidFill>
            <a:srgbClr val="006699"/>
          </a:solidFill>
        </p:spPr>
        <p:txBody>
          <a:bodyPr>
            <a:normAutofit/>
          </a:bodyPr>
          <a:lstStyle>
            <a:lvl1pPr marL="171450" indent="-171450">
              <a:lnSpc>
                <a:spcPct val="120000"/>
              </a:lnSpc>
              <a:buClr>
                <a:schemeClr val="tx1"/>
              </a:buClr>
              <a:buFont typeface="Arial" panose="020B0604020202020204" pitchFamily="34" charset="0"/>
              <a:buChar char="•"/>
              <a:defRPr sz="1200" baseline="0"/>
            </a:lvl1pPr>
          </a:lstStyle>
          <a:p>
            <a:r>
              <a:rPr lang="en-GB" dirty="0" smtClean="0"/>
              <a:t>Click the icon to insert a picture. If you want to delete photo, remember to send the photo frame to back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23" hasCustomPrompt="1"/>
          </p:nvPr>
        </p:nvSpPr>
        <p:spPr>
          <a:xfrm>
            <a:off x="4572000" y="1266825"/>
            <a:ext cx="1926000" cy="2484000"/>
          </a:xfrm>
          <a:solidFill>
            <a:schemeClr val="tx2"/>
          </a:solidFill>
        </p:spPr>
        <p:txBody>
          <a:bodyPr>
            <a:normAutofit/>
          </a:bodyPr>
          <a:lstStyle>
            <a:lvl1pPr marL="171450" indent="-1714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 baseline="0"/>
            </a:lvl1pPr>
          </a:lstStyle>
          <a:p>
            <a:r>
              <a:rPr lang="en-GB" dirty="0" smtClean="0"/>
              <a:t>Click the icon to insert a picture. If you want to delete photo, remember to send the photo frame to back</a:t>
            </a:r>
          </a:p>
          <a:p>
            <a:endParaRPr lang="en-GB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24" hasCustomPrompt="1"/>
          </p:nvPr>
        </p:nvSpPr>
        <p:spPr>
          <a:xfrm>
            <a:off x="6498000" y="1266825"/>
            <a:ext cx="1926000" cy="2484000"/>
          </a:xfrm>
          <a:solidFill>
            <a:srgbClr val="006699"/>
          </a:solidFill>
        </p:spPr>
        <p:txBody>
          <a:bodyPr>
            <a:normAutofit/>
          </a:bodyPr>
          <a:lstStyle>
            <a:lvl1pPr marL="171450" indent="-1714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 baseline="0"/>
            </a:lvl1pPr>
          </a:lstStyle>
          <a:p>
            <a:r>
              <a:rPr lang="en-GB" dirty="0" smtClean="0"/>
              <a:t>Click the icon to insert a picture. If you want to delete photo, remember to send the photo frame to back</a:t>
            </a:r>
          </a:p>
          <a:p>
            <a:endParaRPr lang="en-GB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27" hasCustomPrompt="1"/>
          </p:nvPr>
        </p:nvSpPr>
        <p:spPr>
          <a:xfrm>
            <a:off x="6498000" y="3748033"/>
            <a:ext cx="1926000" cy="2484000"/>
          </a:xfrm>
          <a:solidFill>
            <a:schemeClr val="tx2"/>
          </a:solidFill>
        </p:spPr>
        <p:txBody>
          <a:bodyPr>
            <a:normAutofit/>
          </a:bodyPr>
          <a:lstStyle>
            <a:lvl1pPr marL="171450" indent="-1714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 baseline="0"/>
            </a:lvl1pPr>
          </a:lstStyle>
          <a:p>
            <a:r>
              <a:rPr lang="en-GB" dirty="0" smtClean="0"/>
              <a:t>Click the icon to insert a picture. If you want to delete photo, remember to send the photo frame to back</a:t>
            </a:r>
          </a:p>
          <a:p>
            <a:endParaRPr lang="en-GB" dirty="0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28" hasCustomPrompt="1"/>
          </p:nvPr>
        </p:nvSpPr>
        <p:spPr>
          <a:xfrm>
            <a:off x="2646000" y="3748033"/>
            <a:ext cx="1926000" cy="2484000"/>
          </a:xfrm>
          <a:solidFill>
            <a:schemeClr val="tx2"/>
          </a:solidFill>
        </p:spPr>
        <p:txBody>
          <a:bodyPr>
            <a:normAutofit/>
          </a:bodyPr>
          <a:lstStyle>
            <a:lvl1pPr marL="171450" indent="-1714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 baseline="0"/>
            </a:lvl1pPr>
          </a:lstStyle>
          <a:p>
            <a:r>
              <a:rPr lang="en-GB" dirty="0" smtClean="0"/>
              <a:t>Click the icon to insert a picture. If you want to delete photo, remember to send the photo frame to back</a:t>
            </a:r>
          </a:p>
          <a:p>
            <a:endParaRPr lang="en-GB" dirty="0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29" hasCustomPrompt="1"/>
          </p:nvPr>
        </p:nvSpPr>
        <p:spPr>
          <a:xfrm>
            <a:off x="4572000" y="3748033"/>
            <a:ext cx="1926000" cy="2484000"/>
          </a:xfrm>
          <a:solidFill>
            <a:srgbClr val="006699"/>
          </a:solidFill>
        </p:spPr>
        <p:txBody>
          <a:bodyPr>
            <a:normAutofit/>
          </a:bodyPr>
          <a:lstStyle>
            <a:lvl1pPr marL="171450" indent="-171450">
              <a:lnSpc>
                <a:spcPct val="120000"/>
              </a:lnSpc>
              <a:buClr>
                <a:schemeClr val="tx1"/>
              </a:buClr>
              <a:buFont typeface="Arial" panose="020B0604020202020204" pitchFamily="34" charset="0"/>
              <a:buChar char="•"/>
              <a:defRPr sz="1200" baseline="0"/>
            </a:lvl1pPr>
          </a:lstStyle>
          <a:p>
            <a:r>
              <a:rPr lang="en-GB" dirty="0" smtClean="0"/>
              <a:t>Click the icon to insert a picture. If you want to delete photo, remember to send the photo frame to back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30" hasCustomPrompt="1"/>
          </p:nvPr>
        </p:nvSpPr>
        <p:spPr>
          <a:xfrm>
            <a:off x="720000" y="3748033"/>
            <a:ext cx="1926000" cy="2484000"/>
          </a:xfrm>
          <a:solidFill>
            <a:srgbClr val="006699"/>
          </a:solidFill>
        </p:spPr>
        <p:txBody>
          <a:bodyPr>
            <a:normAutofit/>
          </a:bodyPr>
          <a:lstStyle>
            <a:lvl1pPr marL="171450" indent="-1714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§"/>
              <a:defRPr sz="1200" baseline="0"/>
            </a:lvl1pPr>
          </a:lstStyle>
          <a:p>
            <a:r>
              <a:rPr lang="en-GB" dirty="0" smtClean="0"/>
              <a:t>Click the icon to insert a picture. If you want to delete photo, remember to send the photo frame to back</a:t>
            </a:r>
          </a:p>
          <a:p>
            <a:endParaRPr lang="en-GB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927000" y="5300631"/>
            <a:ext cx="1512000" cy="7560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texts when there is no photo</a:t>
            </a:r>
            <a:endParaRPr lang="en-GB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35" hasCustomPrompt="1"/>
          </p:nvPr>
        </p:nvSpPr>
        <p:spPr>
          <a:xfrm>
            <a:off x="2853000" y="5300631"/>
            <a:ext cx="1512000" cy="7560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texts when there is no photo</a:t>
            </a:r>
            <a:endParaRPr lang="en-GB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4779000" y="5300631"/>
            <a:ext cx="1512000" cy="7560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texts when there is no photo</a:t>
            </a:r>
            <a:endParaRPr lang="en-GB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37" hasCustomPrompt="1"/>
          </p:nvPr>
        </p:nvSpPr>
        <p:spPr>
          <a:xfrm>
            <a:off x="6705000" y="5300631"/>
            <a:ext cx="1512000" cy="7560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texts when there is no photo</a:t>
            </a:r>
            <a:endParaRPr lang="en-GB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27000" y="2818821"/>
            <a:ext cx="1512000" cy="7560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texts when there is no photo</a:t>
            </a:r>
            <a:endParaRPr lang="en-GB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38" hasCustomPrompt="1"/>
          </p:nvPr>
        </p:nvSpPr>
        <p:spPr>
          <a:xfrm>
            <a:off x="2853000" y="2818821"/>
            <a:ext cx="1512000" cy="7560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texts when there is no photo</a:t>
            </a:r>
            <a:endParaRPr lang="en-GB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4779000" y="2818821"/>
            <a:ext cx="1512000" cy="7560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texts when there is no photo</a:t>
            </a:r>
            <a:endParaRPr lang="en-GB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6705000" y="2818821"/>
            <a:ext cx="1512000" cy="7560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texts when there is no photo</a:t>
            </a:r>
            <a:endParaRPr lang="en-GB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85725"/>
            <a:ext cx="7707312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3452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77368"/>
            <a:ext cx="7704000" cy="7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20000" y="1266825"/>
            <a:ext cx="2340000" cy="4968000"/>
          </a:xfrm>
        </p:spPr>
        <p:txBody>
          <a:bodyPr tIns="0" anchor="ctr" anchorCtr="0"/>
          <a:lstStyle>
            <a:lvl1pPr marL="0" indent="0">
              <a:buNone/>
              <a:defRPr baseline="0"/>
            </a:lvl1pPr>
          </a:lstStyle>
          <a:p>
            <a:pPr lvl="0"/>
            <a:r>
              <a:rPr lang="en-GB" dirty="0" smtClean="0"/>
              <a:t>Click to add texts</a:t>
            </a:r>
            <a:endParaRPr lang="en-GB" dirty="0"/>
          </a:p>
        </p:txBody>
      </p:sp>
      <p:sp>
        <p:nvSpPr>
          <p:cNvPr id="6" name="Chart Placeholder 6"/>
          <p:cNvSpPr>
            <a:spLocks noGrp="1"/>
          </p:cNvSpPr>
          <p:nvPr>
            <p:ph type="chart" sz="quarter" idx="15" hasCustomPrompt="1"/>
          </p:nvPr>
        </p:nvSpPr>
        <p:spPr>
          <a:xfrm>
            <a:off x="3384000" y="1266825"/>
            <a:ext cx="5040000" cy="496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GB" dirty="0" smtClean="0"/>
              <a:t>Click to insert a chart</a:t>
            </a:r>
            <a:endParaRPr lang="en-GB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85725"/>
            <a:ext cx="7707312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183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5" name="Table Placeholder 5"/>
          <p:cNvSpPr>
            <a:spLocks noGrp="1"/>
          </p:cNvSpPr>
          <p:nvPr>
            <p:ph type="tbl" sz="quarter" idx="12"/>
          </p:nvPr>
        </p:nvSpPr>
        <p:spPr>
          <a:xfrm>
            <a:off x="720000" y="1266825"/>
            <a:ext cx="7704000" cy="49680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85725"/>
            <a:ext cx="7707312" cy="209550"/>
          </a:xfrm>
        </p:spPr>
        <p:txBody>
          <a:bodyPr/>
          <a:lstStyle>
            <a:lvl1pPr marL="0" indent="0">
              <a:buNone/>
              <a:defRPr sz="11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Add section title if it is necessary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265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ersonal contact 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C9840D-5FCC-4A11-8DB1-D095C0EC4346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682627" y="1994873"/>
            <a:ext cx="2160000" cy="2160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GB" dirty="0" smtClean="0"/>
              <a:t>Click to insert a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19563" y="1924537"/>
            <a:ext cx="4310062" cy="360000"/>
          </a:xfrm>
        </p:spPr>
        <p:txBody>
          <a:bodyPr anchor="b" anchorCtr="0"/>
          <a:lstStyle>
            <a:lvl1pPr marL="0" indent="0">
              <a:buNone/>
              <a:defRPr sz="24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Click to add the name here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4119563" y="2328361"/>
            <a:ext cx="4310062" cy="648000"/>
          </a:xfrm>
        </p:spPr>
        <p:txBody>
          <a:bodyPr wrap="square"/>
          <a:lstStyle>
            <a:lvl1pPr marL="0" indent="0">
              <a:buNone/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 smtClean="0"/>
              <a:t>Click to add the title here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119563" y="3031027"/>
            <a:ext cx="4310062" cy="1260000"/>
          </a:xfrm>
        </p:spPr>
        <p:txBody>
          <a:bodyPr anchor="t" anchorCtr="0"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the contact info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404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DC407-08C4-4464-9637-BC23C94E7A8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9A0AC-D057-4A57-83D9-E39FDF4D355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9886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ing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7536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BA91B-C96C-4C18-B01A-7571E4A7CB2B}" type="datetime1">
              <a:rPr lang="en-US" smtClean="0">
                <a:solidFill>
                  <a:srgbClr val="5292C9">
                    <a:lumMod val="75000"/>
                  </a:srgbClr>
                </a:solidFill>
              </a:rPr>
              <a:t>11/1/2017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4FCAD-A84A-4172-AEC7-B2111AB1C425}" type="slidenum">
              <a:rPr lang="en-GB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7313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A4EA29F-6A0E-4937-A652-70F554B5BE76}" type="datetime1">
              <a:rPr lang="en-US" smtClean="0"/>
              <a:t>11/1/2017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MCFU 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78AE2-9DCA-4B7B-BD58-BD5108B1A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035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929F07A-D851-4B68-9C74-78A4E93AC425}" type="datetime1">
              <a:rPr lang="en-US" smtClean="0"/>
              <a:t>11/1/2017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MCFU 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78AE2-9DCA-4B7B-BD58-BD5108B1A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864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39D0A05-153B-4506-844E-133C6BA193D3}" type="datetime1">
              <a:rPr lang="en-US" smtClean="0"/>
              <a:t>11/1/2017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MCFU 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78AE2-9DCA-4B7B-BD58-BD5108B1A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4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7627B8C-2F67-4FA5-AC46-386212D2BADB}" type="datetime1">
              <a:rPr lang="en-US" smtClean="0"/>
              <a:t>11/1/2017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MCFU 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78AE2-9DCA-4B7B-BD58-BD5108B1A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043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E5D952-E6FE-45CA-BE86-BE6C9A0FDE11}" type="datetime1">
              <a:rPr lang="en-US" smtClean="0"/>
              <a:t>11/1/2017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MCFU 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78AE2-9DCA-4B7B-BD58-BD5108B1A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714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1905000" y="2667000"/>
            <a:ext cx="6096000" cy="914400"/>
          </a:xfrm>
          <a:prstGeom prst="rect">
            <a:avLst/>
          </a:prstGeom>
        </p:spPr>
        <p:txBody>
          <a:bodyPr/>
          <a:lstStyle>
            <a:lvl1pPr>
              <a:buNone/>
              <a:defRPr sz="4000" b="1" baseline="0">
                <a:solidFill>
                  <a:srgbClr val="4891D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1804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\\unopsdk040002\user home$\leoniec\Desktop\power point\photos\cropped\builders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149725"/>
            <a:ext cx="13668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\\unopsdk040002\user home$\leoniec\Desktop\power point\photos\final photos\Nablus Courthouse 3 copy 300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708275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\\unopsdk040002\user home$\leoniec\Desktop\power point\photos\final photos\Demining 179300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149725"/>
            <a:ext cx="1368425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\\unopsdk040002\user home$\leoniec\Desktop\power point\photos\final photos\Bambamarca-Horizonte-Cacao-Plantaciones-Cooperativa 300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2684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\\unopsdk040002\user home$\leoniec\Desktop\power point\photos\final photos\IMG_7531_300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684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\\unopsdk040002\user home$\leoniec\Desktop\power point\photos\final photos\DSC00137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708275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39952" y="2205186"/>
            <a:ext cx="4717032" cy="1027974"/>
          </a:xfrm>
          <a:noFill/>
        </p:spPr>
        <p:txBody>
          <a:bodyPr>
            <a:spAutoFit/>
          </a:bodyPr>
          <a:lstStyle>
            <a:lvl1pPr algn="l" rt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lang="en-GB" sz="3800" b="1" kern="12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39952" y="3645346"/>
            <a:ext cx="2664296" cy="1080120"/>
          </a:xfrm>
          <a:ln>
            <a:noFill/>
          </a:ln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26669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39952" y="2205186"/>
            <a:ext cx="4717032" cy="1027974"/>
          </a:xfrm>
          <a:noFill/>
        </p:spPr>
        <p:txBody>
          <a:bodyPr>
            <a:spAutoFit/>
          </a:bodyPr>
          <a:lstStyle>
            <a:lvl1pPr algn="l" rt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lang="en-GB" sz="3800" b="1" kern="12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39952" y="3645346"/>
            <a:ext cx="2664296" cy="1080120"/>
          </a:xfrm>
          <a:ln>
            <a:noFill/>
          </a:ln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195439" y="1269082"/>
            <a:ext cx="1368425" cy="1368425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755576" y="1269082"/>
            <a:ext cx="1368425" cy="1368425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755576" y="2708944"/>
            <a:ext cx="1368425" cy="1368425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2195439" y="2708944"/>
            <a:ext cx="1368425" cy="1368425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755576" y="4150394"/>
            <a:ext cx="1368425" cy="1366838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2195439" y="4150394"/>
            <a:ext cx="1368425" cy="1366838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77179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5"/>
          <p:cNvSpPr>
            <a:spLocks noChangeShapeType="1"/>
          </p:cNvSpPr>
          <p:nvPr userDrawn="1"/>
        </p:nvSpPr>
        <p:spPr bwMode="auto">
          <a:xfrm>
            <a:off x="0" y="1219200"/>
            <a:ext cx="4610100" cy="0"/>
          </a:xfrm>
          <a:prstGeom prst="line">
            <a:avLst/>
          </a:prstGeom>
          <a:noFill/>
          <a:ln w="15875">
            <a:solidFill>
              <a:srgbClr val="4891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 userDrawn="1"/>
        </p:nvSpPr>
        <p:spPr bwMode="auto">
          <a:xfrm>
            <a:off x="2286000" y="685800"/>
            <a:ext cx="434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61CF5-3E63-4302-B283-F05D62FB548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5D52A-95BD-47EB-AFAD-AC5AAB2E094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5045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576064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08912" cy="45259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CC3F3-747B-4073-8948-524AD3613B21}" type="datetime1">
              <a:rPr lang="en-US" smtClean="0">
                <a:solidFill>
                  <a:srgbClr val="5292C9">
                    <a:lumMod val="75000"/>
                  </a:srgbClr>
                </a:solidFill>
              </a:rPr>
              <a:t>11/1/2017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FCED6-CABF-4A52-8753-F3288E9E815B}" type="slidenum">
              <a:rPr lang="en-GB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1515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3923928" y="3779109"/>
            <a:ext cx="4968552" cy="1027974"/>
          </a:xfrm>
          <a:noFill/>
        </p:spPr>
        <p:txBody>
          <a:bodyPr>
            <a:spAutoFit/>
          </a:bodyPr>
          <a:lstStyle>
            <a:lvl1pPr algn="l" rt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lang="en-GB" sz="3800" b="1" kern="12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714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67516-2B76-403A-BA4C-C15CE076574A}" type="datetime1">
              <a:rPr lang="en-US" smtClean="0">
                <a:solidFill>
                  <a:srgbClr val="5292C9">
                    <a:lumMod val="75000"/>
                  </a:srgbClr>
                </a:solidFill>
              </a:rPr>
              <a:t>11/1/2017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5426C-34EF-4A6C-B613-3D7485F63F6B}" type="slidenum">
              <a:rPr lang="en-GB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3908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4008" y="1628801"/>
            <a:ext cx="4042792" cy="453650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544" y="1628801"/>
            <a:ext cx="4114800" cy="453650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580926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4B6DA-40AB-481F-81F8-46D87E515666}" type="datetime1">
              <a:rPr lang="en-US" smtClean="0">
                <a:solidFill>
                  <a:srgbClr val="5292C9">
                    <a:lumMod val="75000"/>
                  </a:srgbClr>
                </a:solidFill>
              </a:rPr>
              <a:t>11/1/2017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732DC-DB93-4286-9F5B-BE56650A79B0}" type="slidenum">
              <a:rPr lang="en-GB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1434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520" y="1124744"/>
            <a:ext cx="5486400" cy="4680521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868144" y="5229200"/>
            <a:ext cx="3024336" cy="580926"/>
          </a:xfrm>
          <a:ln>
            <a:noFill/>
          </a:ln>
        </p:spPr>
        <p:txBody>
          <a:bodyPr/>
          <a:lstStyle>
            <a:lvl1pPr>
              <a:defRPr sz="2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032EF-AF37-42E4-B4F2-85F33D0FFCF6}" type="datetime1">
              <a:rPr lang="en-US" smtClean="0">
                <a:solidFill>
                  <a:srgbClr val="5292C9">
                    <a:lumMod val="75000"/>
                  </a:srgbClr>
                </a:solidFill>
              </a:rPr>
              <a:t>11/1/2017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>
                <a:solidFill>
                  <a:srgbClr val="5292C9">
                    <a:lumMod val="75000"/>
                  </a:srgbClr>
                </a:solidFill>
              </a:rPr>
              <a:t>MCFU </a:t>
            </a:r>
            <a:endParaRPr lang="en-GB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A126C-F274-453D-9182-1BC70CC6F0B5}" type="slidenum">
              <a:rPr lang="en-GB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4081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5"/>
          <p:cNvSpPr>
            <a:spLocks noChangeShapeType="1"/>
          </p:cNvSpPr>
          <p:nvPr userDrawn="1"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5875">
            <a:solidFill>
              <a:srgbClr val="4891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373737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4200" y="6492875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945D52A-95BD-47EB-AFAD-AC5AAB2E094D}" type="slidenum">
              <a:rPr lang="en-US" smtClean="0">
                <a:solidFill>
                  <a:srgbClr val="37373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737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882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1"/>
            <a:ext cx="9141291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28357"/>
            <a:ext cx="5020065" cy="49296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9999" y="2624265"/>
            <a:ext cx="3003307" cy="1316044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ct val="100000"/>
              </a:lnSpc>
              <a:defRPr sz="2800" b="1" cap="none" baseline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000" y="4030218"/>
            <a:ext cx="3003307" cy="119524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567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437063"/>
            <a:ext cx="9144000" cy="1368425"/>
          </a:xfrm>
          <a:prstGeom prst="rect">
            <a:avLst/>
          </a:prstGeom>
          <a:solidFill>
            <a:srgbClr val="5292C9"/>
          </a:solidFill>
          <a:ln>
            <a:solidFill>
              <a:srgbClr val="52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891DC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39552" y="4509120"/>
            <a:ext cx="7772400" cy="560153"/>
          </a:xfrm>
          <a:noFill/>
        </p:spPr>
        <p:txBody>
          <a:bodyPr>
            <a:spAutoFit/>
          </a:bodyPr>
          <a:lstStyle>
            <a:lvl1pPr algn="l" rt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lang="en-GB" sz="3800" b="1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9131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5"/>
          <p:cNvSpPr>
            <a:spLocks noChangeShapeType="1"/>
          </p:cNvSpPr>
          <p:nvPr userDrawn="1"/>
        </p:nvSpPr>
        <p:spPr bwMode="auto">
          <a:xfrm>
            <a:off x="0" y="1574800"/>
            <a:ext cx="4610100" cy="0"/>
          </a:xfrm>
          <a:prstGeom prst="line">
            <a:avLst/>
          </a:prstGeom>
          <a:noFill/>
          <a:ln w="15875">
            <a:solidFill>
              <a:srgbClr val="4891DC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4008" y="1628800"/>
            <a:ext cx="4042792" cy="47009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38722"/>
            <a:ext cx="41148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975866"/>
            <a:ext cx="8229600" cy="58092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1DE5F-4760-4EA3-8647-ED7A7A6FAE6A}" type="datetime1">
              <a:rPr lang="en-US" smtClean="0"/>
              <a:t>11/1/2017</a:t>
            </a:fld>
            <a:endParaRPr lang="en-GB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MCFU </a:t>
            </a:r>
            <a:endParaRPr lang="en-GB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97AF9-F542-439B-8309-EFBE5A4C14E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93505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5"/>
          <p:cNvSpPr>
            <a:spLocks noChangeShapeType="1"/>
          </p:cNvSpPr>
          <p:nvPr userDrawn="1"/>
        </p:nvSpPr>
        <p:spPr bwMode="auto">
          <a:xfrm>
            <a:off x="0" y="1574800"/>
            <a:ext cx="4610100" cy="0"/>
          </a:xfrm>
          <a:prstGeom prst="line">
            <a:avLst/>
          </a:prstGeom>
          <a:noFill/>
          <a:ln w="15875">
            <a:solidFill>
              <a:srgbClr val="4891DC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28799"/>
            <a:ext cx="5486400" cy="4680521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975866"/>
            <a:ext cx="8229600" cy="5809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5C819-E222-409D-8028-014A71431BBA}" type="datetime1">
              <a:rPr lang="en-US" smtClean="0"/>
              <a:t>11/1/2017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MCFU 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2647F-C84F-4EE7-8CDB-FD2C3047C51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9107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5"/>
          <p:cNvSpPr>
            <a:spLocks noChangeShapeType="1"/>
          </p:cNvSpPr>
          <p:nvPr userDrawn="1"/>
        </p:nvSpPr>
        <p:spPr bwMode="auto">
          <a:xfrm>
            <a:off x="0" y="1219200"/>
            <a:ext cx="4610100" cy="0"/>
          </a:xfrm>
          <a:prstGeom prst="line">
            <a:avLst/>
          </a:prstGeom>
          <a:noFill/>
          <a:ln w="15875">
            <a:solidFill>
              <a:srgbClr val="4891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 userDrawn="1"/>
        </p:nvSpPr>
        <p:spPr bwMode="auto">
          <a:xfrm>
            <a:off x="2286000" y="685800"/>
            <a:ext cx="434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EEAD7-FDCC-464E-9FBD-2A9AAFF0BC8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03742-45E6-4904-82E3-6196514A2A5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76540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4625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0B290DC-B9A1-47C7-9F1C-E686F426CC2A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78AE2-9DCA-4B7B-BD58-BD5108B1A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348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5"/>
          <p:cNvSpPr>
            <a:spLocks noChangeShapeType="1"/>
          </p:cNvSpPr>
          <p:nvPr userDrawn="1"/>
        </p:nvSpPr>
        <p:spPr bwMode="auto">
          <a:xfrm>
            <a:off x="0" y="1219200"/>
            <a:ext cx="4610100" cy="0"/>
          </a:xfrm>
          <a:prstGeom prst="line">
            <a:avLst/>
          </a:prstGeom>
          <a:noFill/>
          <a:ln w="15875">
            <a:solidFill>
              <a:srgbClr val="4891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 userDrawn="1"/>
        </p:nvSpPr>
        <p:spPr bwMode="auto">
          <a:xfrm>
            <a:off x="2286000" y="685800"/>
            <a:ext cx="434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B3500-39EC-4D1A-A74C-636D66DCB39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34691-029D-494B-B7A6-A5BEC10CC02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129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5"/>
          <p:cNvSpPr>
            <a:spLocks noChangeShapeType="1"/>
          </p:cNvSpPr>
          <p:nvPr userDrawn="1"/>
        </p:nvSpPr>
        <p:spPr bwMode="auto">
          <a:xfrm>
            <a:off x="0" y="1219200"/>
            <a:ext cx="4610100" cy="0"/>
          </a:xfrm>
          <a:prstGeom prst="line">
            <a:avLst/>
          </a:prstGeom>
          <a:noFill/>
          <a:ln w="15875">
            <a:solidFill>
              <a:srgbClr val="4891D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 userDrawn="1"/>
        </p:nvSpPr>
        <p:spPr bwMode="auto">
          <a:xfrm>
            <a:off x="2286000" y="685800"/>
            <a:ext cx="434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A478F-19A2-449D-AB80-BE8E3372F91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F77A9-D82B-4DED-BD17-EDEA0C25C8B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0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54B0-F232-4C28-94AD-8BB41F7D1A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ABC29-F10F-47BA-A366-788A8229687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731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D1948-1A85-470F-910E-45AD2BE7252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FD556-7FCD-4427-A5C0-E8CA7011D2D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853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image" Target="../media/image4.emf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465ABC-2472-4C31-B301-4C3CBBAD894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MCFU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85FC52-F2E6-4096-96DB-7C43DF67C0A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19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4257" cy="73761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277368"/>
            <a:ext cx="7704000" cy="792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999" y="1266825"/>
            <a:ext cx="7704000" cy="496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11999" y="6514618"/>
            <a:ext cx="60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smtClean="0"/>
              <a:t>MCFU </a:t>
            </a:r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957" y="184636"/>
            <a:ext cx="216000" cy="180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>
              <a:defRPr/>
            </a:pPr>
            <a:fld id="{FFEA8394-BDE3-4383-8FB3-6984726795D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320" y="6318503"/>
            <a:ext cx="106680" cy="5394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13" y="6469655"/>
            <a:ext cx="1242731" cy="18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7" r:id="rId20"/>
    <p:sldLayoutId id="2147483758" r:id="rId21"/>
    <p:sldLayoutId id="2147483760" r:id="rId22"/>
    <p:sldLayoutId id="2147483762" r:id="rId23"/>
    <p:sldLayoutId id="2147483764" r:id="rId24"/>
    <p:sldLayoutId id="2147483766" r:id="rId25"/>
    <p:sldLayoutId id="2147483673" r:id="rId26"/>
    <p:sldLayoutId id="2147483674" r:id="rId27"/>
    <p:sldLayoutId id="2147483675" r:id="rId28"/>
    <p:sldLayoutId id="2147483676" r:id="rId29"/>
    <p:sldLayoutId id="2147483678" r:id="rId30"/>
    <p:sldLayoutId id="2147483680" r:id="rId31"/>
    <p:sldLayoutId id="2147483681" r:id="rId32"/>
    <p:sldLayoutId id="2147483682" r:id="rId33"/>
    <p:sldLayoutId id="2147483712" r:id="rId34"/>
    <p:sldLayoutId id="2147483663" r:id="rId35"/>
    <p:sldLayoutId id="2147483668" r:id="rId36"/>
    <p:sldLayoutId id="2147483669" r:id="rId37"/>
    <p:sldLayoutId id="2147483767" r:id="rId3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2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1pPr>
    </p:titleStyle>
    <p:bodyStyle>
      <a:lvl1pPr marL="268288" indent="-268288" algn="l" defTabSz="914400" rtl="0" eaLnBrk="1" latinLnBrk="0" hangingPunct="1">
        <a:lnSpc>
          <a:spcPct val="130000"/>
        </a:lnSpc>
        <a:spcBef>
          <a:spcPts val="0"/>
        </a:spcBef>
        <a:spcAft>
          <a:spcPts val="0"/>
        </a:spcAft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1pPr>
      <a:lvl2pPr marL="536575" indent="-268288" algn="l" defTabSz="914400" rtl="0" eaLnBrk="1" latinLnBrk="0" hangingPunct="1">
        <a:lnSpc>
          <a:spcPct val="130000"/>
        </a:lnSpc>
        <a:spcBef>
          <a:spcPts val="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800" kern="1200">
          <a:solidFill>
            <a:schemeClr val="tx1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2pPr>
      <a:lvl3pPr marL="806450" indent="-228600" algn="l" defTabSz="914400" rtl="0" eaLnBrk="1" latinLnBrk="0" hangingPunct="1">
        <a:lnSpc>
          <a:spcPct val="130000"/>
        </a:lnSpc>
        <a:spcBef>
          <a:spcPts val="0"/>
        </a:spcBef>
        <a:spcAft>
          <a:spcPts val="0"/>
        </a:spcAft>
        <a:buClr>
          <a:srgbClr val="009EDE"/>
        </a:buClr>
        <a:buFont typeface="Open Sans" panose="020B0606030504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6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70.jpeg"/><Relationship Id="rId4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7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03502" y="3225029"/>
            <a:ext cx="3320425" cy="852043"/>
          </a:xfrm>
        </p:spPr>
        <p:txBody>
          <a:bodyPr/>
          <a:lstStyle/>
          <a:p>
            <a:r>
              <a:rPr lang="en-US" sz="2400" dirty="0" smtClean="0"/>
              <a:t>Managed Cash Flow with emphasis on lessons learned</a:t>
            </a:r>
            <a:endParaRPr lang="en-US" sz="24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3504" y="4289020"/>
            <a:ext cx="2808000" cy="868172"/>
          </a:xfrm>
        </p:spPr>
        <p:txBody>
          <a:bodyPr anchor="ctr"/>
          <a:lstStyle/>
          <a:p>
            <a:r>
              <a:rPr lang="en-US" dirty="0" smtClean="0"/>
              <a:t>November</a:t>
            </a:r>
            <a:r>
              <a:rPr lang="en-GB" dirty="0" smtClean="0"/>
              <a:t> </a:t>
            </a:r>
            <a:r>
              <a:rPr lang="en-GB" dirty="0" smtClean="0"/>
              <a:t>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09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78AE2-9DCA-4B7B-BD58-BD5108B1AEDF}" type="slidenum">
              <a:rPr lang="en-US" smtClean="0"/>
              <a:t>10</a:t>
            </a:fld>
            <a:endParaRPr lang="en-US"/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310958" y="116632"/>
            <a:ext cx="8624158" cy="553998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>
            <a:headEnd/>
            <a:tailEnd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သံုးလပတ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endParaRPr lang="en-GB" sz="20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676789"/>
              </p:ext>
            </p:extLst>
          </p:nvPr>
        </p:nvGraphicFramePr>
        <p:xfrm>
          <a:off x="310958" y="1319768"/>
          <a:ext cx="8626890" cy="32308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{7E9639D4-E3E2-4D34-9284-5A2195B3D0D7}</a:tableStyleId>
              </a:tblPr>
              <a:tblGrid>
                <a:gridCol w="4977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712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376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48252">
                <a:tc>
                  <a:txBody>
                    <a:bodyPr/>
                    <a:lstStyle/>
                    <a:p>
                      <a:pPr marL="11811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စဥ</a:t>
                      </a:r>
                      <a:r>
                        <a:rPr lang="en-US" sz="1600" spc="-1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6477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အေျပာင</a:t>
                      </a:r>
                      <a:r>
                        <a:rPr lang="en-US" sz="16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းအလ</a:t>
                      </a:r>
                      <a:r>
                        <a:rPr lang="en-US" sz="160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ဲ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6477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လ</a:t>
                      </a:r>
                      <a:r>
                        <a:rPr lang="en-US" sz="16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ု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</a:t>
                      </a:r>
                      <a:r>
                        <a:rPr lang="en-US" sz="16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</a:t>
                      </a:r>
                      <a:r>
                        <a:rPr lang="en-US" sz="16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ို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င</a:t>
                      </a:r>
                      <a:r>
                        <a:rPr lang="en-US" sz="16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ခ</a:t>
                      </a:r>
                      <a:r>
                        <a:rPr lang="en-US" sz="160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ြ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င</a:t>
                      </a:r>
                      <a:r>
                        <a:rPr lang="en-US" sz="160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့္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ရ</a:t>
                      </a:r>
                      <a:r>
                        <a:rPr lang="en-US" sz="16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ွိ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သ</a:t>
                      </a:r>
                      <a:r>
                        <a:rPr lang="en-US" sz="16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ူ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6477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သတင</a:t>
                      </a:r>
                      <a:r>
                        <a:rPr lang="en-US" sz="16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းပ</a:t>
                      </a:r>
                      <a:r>
                        <a:rPr lang="en-US" sz="16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ို</a:t>
                      </a:r>
                      <a:r>
                        <a:rPr lang="en-US" sz="160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႔</a:t>
                      </a:r>
                      <a:r>
                        <a:rPr lang="en-US" sz="1600" spc="-1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ျ</a:t>
                      </a:r>
                      <a:r>
                        <a:rPr lang="en-US" sz="16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ခင</a:t>
                      </a:r>
                      <a:r>
                        <a:rPr lang="en-US" sz="160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္း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15992">
                <a:tc>
                  <a:txBody>
                    <a:bodyPr/>
                    <a:lstStyle/>
                    <a:p>
                      <a:pPr marL="0" marR="63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၂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ခြင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့္ျ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ပဳထားေသာ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ဘတ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္ဂ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်က္အတြင္း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စုစုေပါင္းဘတ္ဂ်က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 ၂၀%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အေလ်ာ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့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အတင္းက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ို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လ</a:t>
                      </a:r>
                      <a:r>
                        <a:rPr lang="en-US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ုပ္ငန္းတစ္ခုခ်င္းစီ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အတြက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ခြင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့္ျ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ပဳသည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္။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အေထြေထ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ြ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ကုန္က်စရိတ္ဘတ္ဂ်က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္ႏွင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့္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ပတ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သ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က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္လ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ွ်င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 ၅%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အေလ်ာ့အတင္း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က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ို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သ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ာ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ခြင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့္ျပဳႏ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ိုင္သည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္။</a:t>
                      </a:r>
                      <a:endParaRPr lang="en-GB" sz="1600" b="0" kern="12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  <a:p>
                      <a:pPr marL="6477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13740" algn="l"/>
                          <a:tab pos="1356995" algn="l"/>
                          <a:tab pos="1770380" algn="l"/>
                        </a:tabLst>
                      </a:pP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တ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ိုင္းေဒသၾက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ီး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/ 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ျ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ပည္နယ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က်န္းမာေရး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ဦးစီးဌာနမ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ွဴ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းမ်ား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</a:p>
                    <a:p>
                      <a:pPr marL="0" marR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13740" algn="l"/>
                          <a:tab pos="1356995" algn="l"/>
                          <a:tab pos="1770380" algn="l"/>
                        </a:tabLst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(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သို႔မဟုတ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္)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လက္ေထာက္ညႊန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္ၾ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ကားေရးမ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ွဴး (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ေရာဂ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ါႏွ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ိမ္နင္း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ေရး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) ၊ အဖြဲ႕ေခါင္းေဆာင္ဆရာ၀န္ </a:t>
                      </a:r>
                    </a:p>
                    <a:p>
                      <a:pPr marL="0" marR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13740" algn="l"/>
                          <a:tab pos="1356995" algn="l"/>
                          <a:tab pos="1770380" algn="l"/>
                        </a:tabLst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(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ေရာဂ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ါ ႏွ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ိမ္နင္းေရး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) </a:t>
                      </a: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75" marR="71755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သက္ဆိုင္ရာ</a:t>
                      </a:r>
                      <a:r>
                        <a:rPr lang="en-US" sz="1600" b="0" spc="-6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FFAကို</a:t>
                      </a:r>
                      <a:r>
                        <a:rPr lang="en-US" sz="1600" b="0" spc="-6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အေျပာင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းအလဲမ်ား</a:t>
                      </a:r>
                      <a:r>
                        <a:rPr lang="en-US" sz="1600" b="0" spc="10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ရွိပါက</a:t>
                      </a:r>
                      <a:r>
                        <a:rPr lang="en-US" sz="1600" b="0" spc="-5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ရက္သတၱပတ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4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တစ္ပတ</a:t>
                      </a:r>
                      <a:r>
                        <a:rPr lang="en-US" sz="1600" b="0" spc="-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ၾ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ကိဳတင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12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အေၾကာင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းၾကားရမည</a:t>
                      </a:r>
                      <a:r>
                        <a:rPr lang="en-US" sz="1600" b="0" spc="-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္။</a:t>
                      </a:r>
                      <a:r>
                        <a:rPr lang="en-US" sz="1600" b="0" spc="14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</a:p>
                    <a:p>
                      <a:pPr marL="53975" marR="71755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အမ်ိဳးသ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ားစ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ီမံကိန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္းဗဟ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ိုသို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႔ 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လည္း</a:t>
                      </a:r>
                      <a:r>
                        <a:rPr lang="en-US" sz="1600" b="0" spc="-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သ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ိသာရန္သ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ာ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တင</a:t>
                      </a:r>
                      <a:r>
                        <a:rPr lang="en-US" sz="1600" b="0" spc="-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္ျ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ပရမည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္။</a:t>
                      </a: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453362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76470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လုပ္ငန္းစီမံခ်က္ကိုေျပာင္းလဲႏိုင္ခြင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endParaRPr lang="en-US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0036" y="4725144"/>
            <a:ext cx="86250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1600" dirty="0" err="1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စာမ်က</a:t>
            </a:r>
            <a:r>
              <a:rPr lang="en-US" sz="1600" dirty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္ႏွာ (</a:t>
            </a:r>
            <a:r>
              <a:rPr lang="en-US" sz="1600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၄၂) </a:t>
            </a:r>
            <a:r>
              <a:rPr lang="en-US" sz="1600" dirty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-၃.၁.၂။ </a:t>
            </a:r>
            <a:r>
              <a:rPr lang="en-US" sz="1600" dirty="0" err="1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လုပ္ငန္းစီမံခ်က္ကိုေျပာင္းလဲႏိုင္ခြင</a:t>
            </a:r>
            <a:r>
              <a:rPr lang="en-US" sz="1600" dirty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</a:p>
        </p:txBody>
      </p:sp>
    </p:spTree>
    <p:extLst>
      <p:ext uri="{BB962C8B-B14F-4D97-AF65-F5344CB8AC3E}">
        <p14:creationId xmlns:p14="http://schemas.microsoft.com/office/powerpoint/2010/main" val="282434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11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203298"/>
              </p:ext>
            </p:extLst>
          </p:nvPr>
        </p:nvGraphicFramePr>
        <p:xfrm>
          <a:off x="323528" y="1556792"/>
          <a:ext cx="8653531" cy="39928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{7E9639D4-E3E2-4D34-9284-5A2195B3D0D7}</a:tableStyleId>
              </a:tblPr>
              <a:tblGrid>
                <a:gridCol w="4619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749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642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523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880320">
                <a:tc>
                  <a:txBody>
                    <a:bodyPr/>
                    <a:lstStyle/>
                    <a:p>
                      <a:pPr marL="0" marR="635" algn="ctr">
                        <a:lnSpc>
                          <a:spcPts val="16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  <a:p>
                      <a:pPr marL="0" marR="635" algn="ctr">
                        <a:lnSpc>
                          <a:spcPts val="16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၃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77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အတည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္ျ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ပဳထားေသ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ာ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ဘတ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္ဂ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်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က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 ထက္၂၀%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ပ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ိုကုန္က်ေသာ</a:t>
                      </a:r>
                      <a:r>
                        <a:rPr lang="en-US" sz="1600" b="0" spc="-6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အသ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ံုး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စရ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ိတ္ကို</a:t>
                      </a:r>
                      <a:r>
                        <a:rPr lang="en-US" sz="1600" b="0" spc="-4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ေလ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ွ်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ာက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္ထ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ားႏိုင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သည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္။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အထ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ူးအေျခအေ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နအရ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လ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ိုအပ္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လာ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ေ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သာေၾကာင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့္</a:t>
                      </a:r>
                      <a:r>
                        <a:rPr lang="en-US" sz="1600" b="0" spc="-5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အျခားနည္းလမ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္း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မ်ား</a:t>
                      </a:r>
                      <a:r>
                        <a:rPr lang="en-US" sz="1600" b="0" spc="-5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မရ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ွိေတ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ာ</a:t>
                      </a:r>
                      <a:r>
                        <a:rPr lang="en-US" sz="1600" b="0" spc="-5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့</a:t>
                      </a:r>
                      <a:r>
                        <a:rPr lang="en-US" sz="1600" b="0" spc="-5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သည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့္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အခါမ</a:t>
                      </a:r>
                      <a:r>
                        <a:rPr lang="en-US" sz="1600" b="0" spc="-5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ွ 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တစ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္ပ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ါး</a:t>
                      </a:r>
                      <a:r>
                        <a:rPr lang="en-US" sz="1600" b="0" spc="-5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တတ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္ႏ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ိုင္သမ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ွ် 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ဤသို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႔ 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မ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ျဖစ္ေစရ</a:t>
                      </a:r>
                      <a:r>
                        <a:rPr lang="en-US" sz="1600" b="0" spc="-5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။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770" marR="10287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ျ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ပည္နယ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္/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တိုင္းေ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ဒသၾကီး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က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်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န္းမာေရး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ဦးစီးဌာနမ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ွဴ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း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မ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်ား</a:t>
                      </a:r>
                      <a:r>
                        <a:rPr lang="en-US" sz="1600" b="0" spc="-3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သို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႔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မဟုတ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2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RO/</a:t>
                      </a:r>
                      <a:r>
                        <a:rPr lang="en-US" sz="1600" b="0" spc="-3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TL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" marR="11049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ျ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ပည္နယ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္/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တိုင္းေဒသၾက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ီး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က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်န္းမာေရ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းဦး</a:t>
                      </a:r>
                      <a:r>
                        <a:rPr lang="en-US" sz="1600" b="0" spc="105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ဦးစီးဌာနမ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ွဴး</a:t>
                      </a:r>
                      <a:r>
                        <a:rPr lang="en-US" sz="1600" b="0" spc="-6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သို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႔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မဟုတ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4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RO/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TLတို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႔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က</a:t>
                      </a:r>
                      <a:r>
                        <a:rPr lang="en-US" sz="1600" b="0" spc="13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အခ်ိန္မီ</a:t>
                      </a:r>
                      <a:r>
                        <a:rPr lang="en-US" sz="1600" b="0" spc="-10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အတည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္ျပဳျ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ခင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းမရွိပါက</a:t>
                      </a:r>
                      <a:r>
                        <a:rPr lang="en-US" sz="1600" b="0" spc="21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တုိက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္႐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ိုက္ေငြထုတ္ေပးျခင္းမ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ွ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  <a:p>
                      <a:pPr marL="8255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ေင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ြျ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ပန္လည္ထုတ္ေပးျခင္းသို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႔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  <a:p>
                      <a:pPr marL="8255" marR="121920">
                        <a:lnSpc>
                          <a:spcPct val="150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ေျပာင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းလဲသြားႏိုင္သည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္။</a:t>
                      </a:r>
                      <a:r>
                        <a:rPr lang="en-US" sz="1600" b="0" spc="-9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endParaRPr lang="en-US" sz="1600" b="0" spc="-95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  <a:p>
                      <a:pPr marL="8255" marR="121920">
                        <a:lnSpc>
                          <a:spcPct val="150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ရက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္သတၱတစ္ပတ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11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ၾ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ကိဳတင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7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တင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္ျ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ပရန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5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လိုအပ္သည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္။</a:t>
                      </a:r>
                      <a:r>
                        <a:rPr lang="en-US" sz="1600" b="0" spc="13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အမ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်ိဳးသားစ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ီ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မ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ံ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က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ိန္းဗဟိုသို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႔</a:t>
                      </a:r>
                      <a:r>
                        <a:rPr lang="en-US" sz="1600" b="0" spc="-6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ညိ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ွႏ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ိႈင္း</a:t>
                      </a:r>
                      <a:r>
                        <a:rPr lang="en-US" sz="1600" b="0" spc="150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အတည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္ၿ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ပဳရန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တင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္ျ</a:t>
                      </a:r>
                      <a:r>
                        <a:rPr lang="en-US" sz="1600" b="0" spc="-5" dirty="0" err="1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ပရမည</a:t>
                      </a:r>
                      <a:r>
                        <a:rPr lang="en-US" sz="1600" b="0" spc="-5" dirty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Calibri"/>
                          <a:cs typeface="Zawgyi-One" panose="020B0604030504040204" pitchFamily="34" charset="0"/>
                        </a:rPr>
                        <a:t>္။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2951"/>
            <a:ext cx="8736013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10036" y="4942329"/>
            <a:ext cx="86250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1600" dirty="0" err="1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စာမ်က</a:t>
            </a:r>
            <a:r>
              <a:rPr lang="en-US" sz="1600" dirty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္ႏွာ (</a:t>
            </a:r>
            <a:r>
              <a:rPr lang="en-US" sz="1600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၄၂) </a:t>
            </a:r>
            <a:r>
              <a:rPr lang="en-US" sz="1600" dirty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-၃.၁.၂။ </a:t>
            </a:r>
            <a:r>
              <a:rPr lang="en-US" sz="1600" dirty="0" err="1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လုပ္ငန္းစီမံခ်က္ကိုေျပာင္းလဲႏိုင္ခြင</a:t>
            </a:r>
            <a:r>
              <a:rPr lang="en-US" sz="1600" dirty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</a:p>
        </p:txBody>
      </p:sp>
    </p:spTree>
    <p:extLst>
      <p:ext uri="{BB962C8B-B14F-4D97-AF65-F5344CB8AC3E}">
        <p14:creationId xmlns:p14="http://schemas.microsoft.com/office/powerpoint/2010/main" val="25056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4957" y="152656"/>
            <a:ext cx="216000" cy="180000"/>
          </a:xfrm>
        </p:spPr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95536" y="2440781"/>
            <a:ext cx="1257299" cy="872192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467601" y="1205213"/>
            <a:ext cx="1296546" cy="523220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95536" y="2512789"/>
            <a:ext cx="1181100" cy="738664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QWP consolidate at Central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4900" y="1205213"/>
            <a:ext cx="1460500" cy="523220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Direct disbursement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40199" y="3160861"/>
            <a:ext cx="1676400" cy="307777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Reimbursement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ight Arrow 9"/>
          <p:cNvSpPr/>
          <p:nvPr/>
        </p:nvSpPr>
        <p:spPr>
          <a:xfrm flipV="1">
            <a:off x="1676400" y="2122130"/>
            <a:ext cx="838200" cy="45719"/>
          </a:xfrm>
          <a:prstGeom prst="rightArrow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68090" y="1547200"/>
            <a:ext cx="9906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latin typeface="+mn-lt"/>
              </a:rPr>
              <a:t>One month before next quarter</a:t>
            </a:r>
            <a:endParaRPr lang="en-US" sz="1200" dirty="0">
              <a:latin typeface="+mn-lt"/>
            </a:endParaRPr>
          </a:p>
        </p:txBody>
      </p:sp>
      <p:sp>
        <p:nvSpPr>
          <p:cNvPr id="12" name="Up Arrow 11"/>
          <p:cNvSpPr/>
          <p:nvPr/>
        </p:nvSpPr>
        <p:spPr>
          <a:xfrm>
            <a:off x="899592" y="3304877"/>
            <a:ext cx="45719" cy="483274"/>
          </a:xfrm>
          <a:prstGeom prst="upArrow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4364354" y="2095012"/>
            <a:ext cx="588646" cy="45719"/>
          </a:xfrm>
          <a:prstGeom prst="rightArrow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5638800" y="2684715"/>
            <a:ext cx="55244" cy="548154"/>
          </a:xfrm>
          <a:prstGeom prst="upArrow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993757" y="5717435"/>
            <a:ext cx="1810491" cy="523220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Central, UNOPS &amp;</a:t>
            </a:r>
          </a:p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WHO assistance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6" name="Curved Connector 15"/>
          <p:cNvCxnSpPr/>
          <p:nvPr/>
        </p:nvCxnSpPr>
        <p:spPr>
          <a:xfrm rot="16200000" flipV="1">
            <a:off x="5323894" y="5029633"/>
            <a:ext cx="1111777" cy="371476"/>
          </a:xfrm>
          <a:prstGeom prst="curvedConnector3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590800" y="1706585"/>
            <a:ext cx="1651001" cy="954107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590800" y="1690798"/>
            <a:ext cx="1651001" cy="954107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QWP review, approval and arrangement for </a:t>
            </a:r>
            <a:r>
              <a:rPr lang="en-US" sz="1400" b="1" dirty="0" smtClean="0">
                <a:solidFill>
                  <a:schemeClr val="bg1"/>
                </a:solidFill>
              </a:rPr>
              <a:t>MCF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993756" y="1663677"/>
            <a:ext cx="1257299" cy="954107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993756" y="1663677"/>
            <a:ext cx="1257299" cy="1169551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QWP Implementation at different level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959439" y="3368628"/>
            <a:ext cx="1428750" cy="1159641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953000" y="3385269"/>
            <a:ext cx="1676400" cy="1384995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If needed, 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QWP revision, can be done </a:t>
            </a:r>
            <a:r>
              <a:rPr lang="en-US" sz="1400" b="1" dirty="0" smtClean="0">
                <a:solidFill>
                  <a:schemeClr val="bg1"/>
                </a:solidFill>
              </a:rPr>
              <a:t>with approval of QWP changes request format 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 rot="19630700">
            <a:off x="6231033" y="1624249"/>
            <a:ext cx="1273617" cy="119919"/>
          </a:xfrm>
          <a:prstGeom prst="rightArrow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1259667">
            <a:off x="6285897" y="2871642"/>
            <a:ext cx="1226601" cy="147479"/>
          </a:xfrm>
          <a:prstGeom prst="rightArrow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39552" y="5465117"/>
            <a:ext cx="1257299" cy="872192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11560" y="5537125"/>
            <a:ext cx="1181100" cy="738664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n-lt"/>
              </a:rPr>
              <a:t>QWP prepared by TMO</a:t>
            </a:r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95536" y="3808933"/>
            <a:ext cx="1257299" cy="872192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67544" y="3880941"/>
            <a:ext cx="1181100" cy="738664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RO/TL</a:t>
            </a:r>
            <a:r>
              <a:rPr lang="en-US" sz="1400" dirty="0" smtClean="0">
                <a:solidFill>
                  <a:schemeClr val="bg1"/>
                </a:solidFill>
                <a:latin typeface="+mn-lt"/>
              </a:rPr>
              <a:t> consolidate the QWP</a:t>
            </a:r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Up Arrow 28"/>
          <p:cNvSpPr/>
          <p:nvPr/>
        </p:nvSpPr>
        <p:spPr>
          <a:xfrm>
            <a:off x="827584" y="4889053"/>
            <a:ext cx="45719" cy="483274"/>
          </a:xfrm>
          <a:prstGeom prst="upArrow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Curved Connector 29"/>
          <p:cNvCxnSpPr/>
          <p:nvPr/>
        </p:nvCxnSpPr>
        <p:spPr>
          <a:xfrm rot="16200000" flipV="1">
            <a:off x="2889421" y="3288579"/>
            <a:ext cx="1242989" cy="369570"/>
          </a:xfrm>
          <a:prstGeom prst="curvedConnector3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675096" y="4136262"/>
            <a:ext cx="1720464" cy="523220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Central, UNOPS &amp;</a:t>
            </a:r>
          </a:p>
          <a:p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WHO assistance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-252536" y="4384997"/>
            <a:ext cx="2721313" cy="1151384"/>
            <a:chOff x="-1429826" y="1761393"/>
            <a:chExt cx="3395911" cy="1295400"/>
          </a:xfrm>
          <a:solidFill>
            <a:srgbClr val="0070C0"/>
          </a:solidFill>
        </p:grpSpPr>
        <p:pic>
          <p:nvPicPr>
            <p:cNvPr id="34" name="Picture 4" descr="C:\Users\myinth\Pictures\Pla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29826" y="1761393"/>
              <a:ext cx="1295400" cy="1295400"/>
            </a:xfrm>
            <a:prstGeom prst="rect">
              <a:avLst/>
            </a:prstGeom>
            <a:grpFill/>
            <a:ln>
              <a:solidFill>
                <a:srgbClr val="00B0F0"/>
              </a:solidFill>
            </a:ln>
            <a:effectLst>
              <a:softEdge rad="112500"/>
            </a:effectLst>
            <a:extLst/>
          </p:spPr>
        </p:pic>
        <p:pic>
          <p:nvPicPr>
            <p:cNvPr id="35" name="Picture 5" descr="C:\Users\myinth\Pictures\WP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1" t="9253" b="18855"/>
            <a:stretch/>
          </p:blipFill>
          <p:spPr bwMode="auto">
            <a:xfrm>
              <a:off x="97767" y="2247482"/>
              <a:ext cx="1868318" cy="525102"/>
            </a:xfrm>
            <a:prstGeom prst="rect">
              <a:avLst/>
            </a:prstGeom>
            <a:grpFill/>
            <a:ln>
              <a:solidFill>
                <a:srgbClr val="00B0F0"/>
              </a:solidFill>
            </a:ln>
            <a:extLst/>
          </p:spPr>
        </p:pic>
      </p:grpSp>
      <p:pic>
        <p:nvPicPr>
          <p:cNvPr id="36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4" t="34286" r="51883" b="39467"/>
          <a:stretch/>
        </p:blipFill>
        <p:spPr bwMode="auto">
          <a:xfrm>
            <a:off x="6660232" y="1536791"/>
            <a:ext cx="1584176" cy="1656656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  <a:extLst/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654" y="1360661"/>
            <a:ext cx="613841" cy="611186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</p:pic>
      <p:sp>
        <p:nvSpPr>
          <p:cNvPr id="38" name="TextBox 37"/>
          <p:cNvSpPr txBox="1"/>
          <p:nvPr/>
        </p:nvSpPr>
        <p:spPr>
          <a:xfrm>
            <a:off x="271631" y="1904755"/>
            <a:ext cx="125592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Black" panose="020B0A04020102020204" pitchFamily="34" charset="0"/>
              </a:rPr>
              <a:t>BUDGET</a:t>
            </a:r>
          </a:p>
        </p:txBody>
      </p:sp>
      <p:sp>
        <p:nvSpPr>
          <p:cNvPr id="39" name="TextBox 2"/>
          <p:cNvSpPr txBox="1">
            <a:spLocks noChangeArrowheads="1"/>
          </p:cNvSpPr>
          <p:nvPr/>
        </p:nvSpPr>
        <p:spPr bwMode="auto">
          <a:xfrm>
            <a:off x="310957" y="567763"/>
            <a:ext cx="8534400" cy="5569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2000"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</a:rPr>
              <a:t>Flow Chart of Managed Cash Flow </a:t>
            </a:r>
            <a:r>
              <a:rPr lang="en-US" dirty="0" smtClean="0">
                <a:solidFill>
                  <a:schemeClr val="tx1"/>
                </a:solidFill>
              </a:rPr>
              <a:t>Scheme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707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>
                <a:solidFill>
                  <a:srgbClr val="5292C9">
                    <a:lumMod val="75000"/>
                  </a:srgbClr>
                </a:solidFill>
              </a:rPr>
              <a:pPr>
                <a:defRPr/>
              </a:pPr>
              <a:t>13</a:t>
            </a:fld>
            <a:endParaRPr lang="en-GB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347056" y="770798"/>
            <a:ext cx="8136904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algn="l" defTabSz="914400" rtl="0" eaLnBrk="0" latinLnBrk="0" hangingPunct="0"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0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ေငြထုတ္ေပးမ</a:t>
            </a:r>
            <a:r>
              <a:rPr lang="en-US" sz="20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ႈ </a:t>
            </a:r>
            <a:r>
              <a:rPr lang="en-US" sz="20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နည္းလမ</a:t>
            </a:r>
            <a:r>
              <a:rPr lang="en-US" sz="20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္းမ</a:t>
            </a:r>
            <a:r>
              <a:rPr lang="en-US" sz="20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်ား</a:t>
            </a:r>
            <a:r>
              <a:rPr lang="en-US" sz="20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/>
            </a:r>
            <a:br>
              <a:rPr lang="en-US" sz="2000" dirty="0" smtClean="0">
                <a:latin typeface="Zawgyi-One" panose="020B0604030504040204" pitchFamily="34" charset="0"/>
                <a:cs typeface="Zawgyi-One" panose="020B0604030504040204" pitchFamily="34" charset="0"/>
              </a:rPr>
            </a:br>
            <a:r>
              <a:rPr lang="en-US" altLang="zh-CN" sz="20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endParaRPr lang="en-US" sz="20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23" name="Slide Number Placeholder 5"/>
          <p:cNvSpPr txBox="1">
            <a:spLocks/>
          </p:cNvSpPr>
          <p:nvPr/>
        </p:nvSpPr>
        <p:spPr>
          <a:xfrm>
            <a:off x="94957" y="184636"/>
            <a:ext cx="216000" cy="180000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17</a:t>
            </a:r>
            <a:endParaRPr lang="en-GB" dirty="0"/>
          </a:p>
        </p:txBody>
      </p:sp>
      <p:grpSp>
        <p:nvGrpSpPr>
          <p:cNvPr id="24" name="Group 65"/>
          <p:cNvGrpSpPr>
            <a:grpSpLocks/>
          </p:cNvGrpSpPr>
          <p:nvPr/>
        </p:nvGrpSpPr>
        <p:grpSpPr bwMode="auto">
          <a:xfrm>
            <a:off x="467544" y="1939900"/>
            <a:ext cx="8337910" cy="3721348"/>
            <a:chOff x="485775" y="1184275"/>
            <a:chExt cx="7575550" cy="3694113"/>
          </a:xfrm>
          <a:solidFill>
            <a:srgbClr val="E629EB"/>
          </a:solidFill>
        </p:grpSpPr>
        <p:grpSp>
          <p:nvGrpSpPr>
            <p:cNvPr id="25" name="Group 117"/>
            <p:cNvGrpSpPr>
              <a:grpSpLocks/>
            </p:cNvGrpSpPr>
            <p:nvPr/>
          </p:nvGrpSpPr>
          <p:grpSpPr bwMode="auto">
            <a:xfrm>
              <a:off x="593725" y="1285875"/>
              <a:ext cx="7467600" cy="3451225"/>
              <a:chOff x="593442" y="1285185"/>
              <a:chExt cx="7467318" cy="3451600"/>
            </a:xfrm>
            <a:grpFill/>
          </p:grpSpPr>
          <p:sp>
            <p:nvSpPr>
              <p:cNvPr id="27" name="Rounded Rectangle 26"/>
              <p:cNvSpPr/>
              <p:nvPr/>
            </p:nvSpPr>
            <p:spPr>
              <a:xfrm>
                <a:off x="593442" y="1285185"/>
                <a:ext cx="7467318" cy="3451600"/>
              </a:xfrm>
              <a:prstGeom prst="roundRect">
                <a:avLst>
                  <a:gd name="adj" fmla="val 4812"/>
                </a:avLst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>
                  <a:solidFill>
                    <a:srgbClr val="FFFFFF"/>
                  </a:solidFill>
                  <a:ea typeface="ＭＳ Ｐゴシック" charset="-128"/>
                </a:endParaRPr>
              </a:p>
            </p:txBody>
          </p:sp>
          <p:grpSp>
            <p:nvGrpSpPr>
              <p:cNvPr id="28" name="Gruppe 61"/>
              <p:cNvGrpSpPr>
                <a:grpSpLocks/>
              </p:cNvGrpSpPr>
              <p:nvPr/>
            </p:nvGrpSpPr>
            <p:grpSpPr bwMode="auto">
              <a:xfrm flipH="1">
                <a:off x="7082031" y="2554557"/>
                <a:ext cx="764755" cy="791220"/>
                <a:chOff x="1760019" y="3875595"/>
                <a:chExt cx="1018741" cy="1016530"/>
              </a:xfrm>
              <a:grpFill/>
            </p:grpSpPr>
            <p:grpSp>
              <p:nvGrpSpPr>
                <p:cNvPr id="31" name="Gruppe 59"/>
                <p:cNvGrpSpPr>
                  <a:grpSpLocks/>
                </p:cNvGrpSpPr>
                <p:nvPr/>
              </p:nvGrpSpPr>
              <p:grpSpPr bwMode="auto">
                <a:xfrm>
                  <a:off x="1762304" y="3875595"/>
                  <a:ext cx="1016456" cy="1016530"/>
                  <a:chOff x="3906064" y="1406380"/>
                  <a:chExt cx="496973" cy="497009"/>
                </a:xfrm>
                <a:grpFill/>
              </p:grpSpPr>
              <p:sp>
                <p:nvSpPr>
                  <p:cNvPr id="33" name="Ellipse 30"/>
                  <p:cNvSpPr/>
                  <p:nvPr/>
                </p:nvSpPr>
                <p:spPr bwMode="auto">
                  <a:xfrm rot="17065673">
                    <a:off x="3906046" y="1406398"/>
                    <a:ext cx="497009" cy="496973"/>
                  </a:xfrm>
                  <a:prstGeom prst="ellipse">
                    <a:avLst/>
                  </a:prstGeom>
                  <a:grpFill/>
                  <a:ln w="9525" cap="flat" cmpd="sng" algn="ctr">
                    <a:noFill/>
                    <a:prstDash val="solid"/>
                  </a:ln>
                  <a:effectLst>
                    <a:innerShdw blurRad="269875" dist="114300" dir="480000">
                      <a:srgbClr val="000000">
                        <a:alpha val="13000"/>
                      </a:srgbClr>
                    </a:innerShdw>
                  </a:effectLst>
                </p:spPr>
                <p:txBody>
                  <a:bodyPr anchor="ctr"/>
                  <a:lstStyle>
                    <a:lvl1pPr marL="342900" indent="-3429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-128"/>
                      </a:defRPr>
                    </a:lvl1pPr>
                    <a:lvl2pPr marL="37931725" indent="-37474525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-128"/>
                      </a:defRPr>
                    </a:lvl2pPr>
                    <a:lvl3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-128"/>
                      </a:defRPr>
                    </a:lvl3pPr>
                    <a:lvl4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-128"/>
                      </a:defRPr>
                    </a:lvl4pPr>
                    <a:lvl5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-128"/>
                      </a:defRPr>
                    </a:lvl5pPr>
                    <a:lvl6pPr marL="4572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-128"/>
                      </a:defRPr>
                    </a:lvl6pPr>
                    <a:lvl7pPr marL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-128"/>
                      </a:defRPr>
                    </a:lvl7pPr>
                    <a:lvl8pPr marL="1371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-128"/>
                      </a:defRPr>
                    </a:lvl8pPr>
                    <a:lvl9pPr marL="1828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-128"/>
                      </a:defRPr>
                    </a:lvl9pPr>
                  </a:lstStyle>
                  <a:p>
                    <a:pPr algn="ctr" eaLnBrk="1" hangingPunct="1">
                      <a:buFont typeface="Calibri" charset="0"/>
                      <a:buAutoNum type="arabicPeriod"/>
                      <a:defRPr/>
                    </a:pPr>
                    <a:endParaRPr lang="da-DK" sz="1800" smtClean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4" name="Ellipse 31"/>
                  <p:cNvSpPr>
                    <a:spLocks noChangeArrowheads="1"/>
                  </p:cNvSpPr>
                  <p:nvPr/>
                </p:nvSpPr>
                <p:spPr bwMode="auto">
                  <a:xfrm>
                    <a:off x="3955823" y="1424813"/>
                    <a:ext cx="366004" cy="269272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marL="342900" indent="-342900" algn="ctr">
                      <a:buFont typeface="Calibri" pitchFamily="34" charset="0"/>
                      <a:buAutoNum type="arabicPeriod"/>
                    </a:pPr>
                    <a:endParaRPr lang="da-DK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32" name="Måne 29"/>
                <p:cNvSpPr/>
                <p:nvPr/>
              </p:nvSpPr>
              <p:spPr bwMode="auto">
                <a:xfrm rot="16570711">
                  <a:off x="2013672" y="4164325"/>
                  <a:ext cx="460273" cy="967579"/>
                </a:xfrm>
                <a:prstGeom prst="moon">
                  <a:avLst>
                    <a:gd name="adj" fmla="val 8755"/>
                  </a:avLst>
                </a:prstGeom>
                <a:grpFill/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da-DK" sz="1800" smtClean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9" name="Rectangle 115"/>
              <p:cNvSpPr>
                <a:spLocks noChangeArrowheads="1"/>
              </p:cNvSpPr>
              <p:nvPr/>
            </p:nvSpPr>
            <p:spPr bwMode="auto">
              <a:xfrm>
                <a:off x="1058563" y="1285185"/>
                <a:ext cx="5884640" cy="3451600"/>
              </a:xfrm>
              <a:prstGeom prst="rect">
                <a:avLst/>
              </a:prstGeom>
              <a:grpFill/>
              <a:ln>
                <a:noFill/>
              </a:ln>
              <a:effectLst>
                <a:outerShdw dist="23000" dir="5400000" rotWithShape="0">
                  <a:srgbClr val="808080">
                    <a:alpha val="34998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nb-NO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 flipH="1">
                <a:off x="841083" y="2615655"/>
                <a:ext cx="66672" cy="676348"/>
              </a:xfrm>
              <a:prstGeom prst="roundRect">
                <a:avLst>
                  <a:gd name="adj" fmla="val 4812"/>
                </a:avLst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>
                  <a:solidFill>
                    <a:srgbClr val="FFFFFF"/>
                  </a:solidFill>
                  <a:ea typeface="ＭＳ Ｐゴシック" charset="-128"/>
                </a:endParaRPr>
              </a:p>
            </p:txBody>
          </p:sp>
        </p:grpSp>
        <p:sp>
          <p:nvSpPr>
            <p:cNvPr id="26" name="Rounded Rectangle 10"/>
            <p:cNvSpPr/>
            <p:nvPr/>
          </p:nvSpPr>
          <p:spPr>
            <a:xfrm>
              <a:off x="485775" y="1184275"/>
              <a:ext cx="7523163" cy="3694113"/>
            </a:xfrm>
            <a:custGeom>
              <a:avLst/>
              <a:gdLst>
                <a:gd name="connsiteX0" fmla="*/ 0 w 6185849"/>
                <a:gd name="connsiteY0" fmla="*/ 176794 h 3674030"/>
                <a:gd name="connsiteX1" fmla="*/ 176794 w 6185849"/>
                <a:gd name="connsiteY1" fmla="*/ 0 h 3674030"/>
                <a:gd name="connsiteX2" fmla="*/ 6009055 w 6185849"/>
                <a:gd name="connsiteY2" fmla="*/ 0 h 3674030"/>
                <a:gd name="connsiteX3" fmla="*/ 6185849 w 6185849"/>
                <a:gd name="connsiteY3" fmla="*/ 176794 h 3674030"/>
                <a:gd name="connsiteX4" fmla="*/ 6185849 w 6185849"/>
                <a:gd name="connsiteY4" fmla="*/ 3497236 h 3674030"/>
                <a:gd name="connsiteX5" fmla="*/ 6009055 w 6185849"/>
                <a:gd name="connsiteY5" fmla="*/ 3674030 h 3674030"/>
                <a:gd name="connsiteX6" fmla="*/ 176794 w 6185849"/>
                <a:gd name="connsiteY6" fmla="*/ 3674030 h 3674030"/>
                <a:gd name="connsiteX7" fmla="*/ 0 w 6185849"/>
                <a:gd name="connsiteY7" fmla="*/ 3497236 h 3674030"/>
                <a:gd name="connsiteX8" fmla="*/ 0 w 6185849"/>
                <a:gd name="connsiteY8" fmla="*/ 176794 h 3674030"/>
                <a:gd name="connsiteX0" fmla="*/ 0 w 6185849"/>
                <a:gd name="connsiteY0" fmla="*/ 176794 h 3811663"/>
                <a:gd name="connsiteX1" fmla="*/ 176794 w 6185849"/>
                <a:gd name="connsiteY1" fmla="*/ 0 h 3811663"/>
                <a:gd name="connsiteX2" fmla="*/ 6009055 w 6185849"/>
                <a:gd name="connsiteY2" fmla="*/ 0 h 3811663"/>
                <a:gd name="connsiteX3" fmla="*/ 6185849 w 6185849"/>
                <a:gd name="connsiteY3" fmla="*/ 176794 h 3811663"/>
                <a:gd name="connsiteX4" fmla="*/ 6185849 w 6185849"/>
                <a:gd name="connsiteY4" fmla="*/ 3497236 h 3811663"/>
                <a:gd name="connsiteX5" fmla="*/ 176794 w 6185849"/>
                <a:gd name="connsiteY5" fmla="*/ 3674030 h 3811663"/>
                <a:gd name="connsiteX6" fmla="*/ 0 w 6185849"/>
                <a:gd name="connsiteY6" fmla="*/ 3497236 h 3811663"/>
                <a:gd name="connsiteX7" fmla="*/ 0 w 6185849"/>
                <a:gd name="connsiteY7" fmla="*/ 176794 h 3811663"/>
                <a:gd name="connsiteX0" fmla="*/ 0 w 6185849"/>
                <a:gd name="connsiteY0" fmla="*/ 176794 h 3674030"/>
                <a:gd name="connsiteX1" fmla="*/ 176794 w 6185849"/>
                <a:gd name="connsiteY1" fmla="*/ 0 h 3674030"/>
                <a:gd name="connsiteX2" fmla="*/ 6009055 w 6185849"/>
                <a:gd name="connsiteY2" fmla="*/ 0 h 3674030"/>
                <a:gd name="connsiteX3" fmla="*/ 6185849 w 6185849"/>
                <a:gd name="connsiteY3" fmla="*/ 176794 h 3674030"/>
                <a:gd name="connsiteX4" fmla="*/ 6185849 w 6185849"/>
                <a:gd name="connsiteY4" fmla="*/ 3497236 h 3674030"/>
                <a:gd name="connsiteX5" fmla="*/ 176794 w 6185849"/>
                <a:gd name="connsiteY5" fmla="*/ 3674030 h 3674030"/>
                <a:gd name="connsiteX6" fmla="*/ 0 w 6185849"/>
                <a:gd name="connsiteY6" fmla="*/ 3497236 h 3674030"/>
                <a:gd name="connsiteX7" fmla="*/ 0 w 6185849"/>
                <a:gd name="connsiteY7" fmla="*/ 176794 h 3674030"/>
                <a:gd name="connsiteX0" fmla="*/ 0 w 6185849"/>
                <a:gd name="connsiteY0" fmla="*/ 176794 h 3674030"/>
                <a:gd name="connsiteX1" fmla="*/ 176794 w 6185849"/>
                <a:gd name="connsiteY1" fmla="*/ 0 h 3674030"/>
                <a:gd name="connsiteX2" fmla="*/ 6009055 w 6185849"/>
                <a:gd name="connsiteY2" fmla="*/ 0 h 3674030"/>
                <a:gd name="connsiteX3" fmla="*/ 6185849 w 6185849"/>
                <a:gd name="connsiteY3" fmla="*/ 176794 h 3674030"/>
                <a:gd name="connsiteX4" fmla="*/ 6131227 w 6185849"/>
                <a:gd name="connsiteY4" fmla="*/ 343034 h 3674030"/>
                <a:gd name="connsiteX5" fmla="*/ 176794 w 6185849"/>
                <a:gd name="connsiteY5" fmla="*/ 3674030 h 3674030"/>
                <a:gd name="connsiteX6" fmla="*/ 0 w 6185849"/>
                <a:gd name="connsiteY6" fmla="*/ 3497236 h 3674030"/>
                <a:gd name="connsiteX7" fmla="*/ 0 w 6185849"/>
                <a:gd name="connsiteY7" fmla="*/ 176794 h 3674030"/>
                <a:gd name="connsiteX0" fmla="*/ 0 w 6185849"/>
                <a:gd name="connsiteY0" fmla="*/ 176794 h 3674030"/>
                <a:gd name="connsiteX1" fmla="*/ 176794 w 6185849"/>
                <a:gd name="connsiteY1" fmla="*/ 0 h 3674030"/>
                <a:gd name="connsiteX2" fmla="*/ 6009055 w 6185849"/>
                <a:gd name="connsiteY2" fmla="*/ 0 h 3674030"/>
                <a:gd name="connsiteX3" fmla="*/ 6185849 w 6185849"/>
                <a:gd name="connsiteY3" fmla="*/ 176794 h 3674030"/>
                <a:gd name="connsiteX4" fmla="*/ 6131227 w 6185849"/>
                <a:gd name="connsiteY4" fmla="*/ 343034 h 3674030"/>
                <a:gd name="connsiteX5" fmla="*/ 176794 w 6185849"/>
                <a:gd name="connsiteY5" fmla="*/ 3674030 h 3674030"/>
                <a:gd name="connsiteX6" fmla="*/ 0 w 6185849"/>
                <a:gd name="connsiteY6" fmla="*/ 3497236 h 3674030"/>
                <a:gd name="connsiteX7" fmla="*/ 0 w 6185849"/>
                <a:gd name="connsiteY7" fmla="*/ 176794 h 3674030"/>
                <a:gd name="connsiteX0" fmla="*/ 0 w 6185849"/>
                <a:gd name="connsiteY0" fmla="*/ 176794 h 3674030"/>
                <a:gd name="connsiteX1" fmla="*/ 176794 w 6185849"/>
                <a:gd name="connsiteY1" fmla="*/ 0 h 3674030"/>
                <a:gd name="connsiteX2" fmla="*/ 6009055 w 6185849"/>
                <a:gd name="connsiteY2" fmla="*/ 0 h 3674030"/>
                <a:gd name="connsiteX3" fmla="*/ 6185849 w 6185849"/>
                <a:gd name="connsiteY3" fmla="*/ 176794 h 3674030"/>
                <a:gd name="connsiteX4" fmla="*/ 176794 w 6185849"/>
                <a:gd name="connsiteY4" fmla="*/ 3674030 h 3674030"/>
                <a:gd name="connsiteX5" fmla="*/ 0 w 6185849"/>
                <a:gd name="connsiteY5" fmla="*/ 3497236 h 3674030"/>
                <a:gd name="connsiteX6" fmla="*/ 0 w 6185849"/>
                <a:gd name="connsiteY6" fmla="*/ 176794 h 3674030"/>
                <a:gd name="connsiteX0" fmla="*/ 0 w 6185849"/>
                <a:gd name="connsiteY0" fmla="*/ 190449 h 3687685"/>
                <a:gd name="connsiteX1" fmla="*/ 176794 w 6185849"/>
                <a:gd name="connsiteY1" fmla="*/ 13655 h 3687685"/>
                <a:gd name="connsiteX2" fmla="*/ 4274819 w 6185849"/>
                <a:gd name="connsiteY2" fmla="*/ 0 h 3687685"/>
                <a:gd name="connsiteX3" fmla="*/ 6185849 w 6185849"/>
                <a:gd name="connsiteY3" fmla="*/ 190449 h 3687685"/>
                <a:gd name="connsiteX4" fmla="*/ 176794 w 6185849"/>
                <a:gd name="connsiteY4" fmla="*/ 3687685 h 3687685"/>
                <a:gd name="connsiteX5" fmla="*/ 0 w 6185849"/>
                <a:gd name="connsiteY5" fmla="*/ 3510891 h 3687685"/>
                <a:gd name="connsiteX6" fmla="*/ 0 w 6185849"/>
                <a:gd name="connsiteY6" fmla="*/ 190449 h 3687685"/>
                <a:gd name="connsiteX0" fmla="*/ 0 w 4274819"/>
                <a:gd name="connsiteY0" fmla="*/ 190449 h 3687685"/>
                <a:gd name="connsiteX1" fmla="*/ 176794 w 4274819"/>
                <a:gd name="connsiteY1" fmla="*/ 13655 h 3687685"/>
                <a:gd name="connsiteX2" fmla="*/ 4274819 w 4274819"/>
                <a:gd name="connsiteY2" fmla="*/ 0 h 3687685"/>
                <a:gd name="connsiteX3" fmla="*/ 176794 w 4274819"/>
                <a:gd name="connsiteY3" fmla="*/ 3687685 h 3687685"/>
                <a:gd name="connsiteX4" fmla="*/ 0 w 4274819"/>
                <a:gd name="connsiteY4" fmla="*/ 3510891 h 3687685"/>
                <a:gd name="connsiteX5" fmla="*/ 0 w 4274819"/>
                <a:gd name="connsiteY5" fmla="*/ 190449 h 3687685"/>
                <a:gd name="connsiteX0" fmla="*/ 0 w 4274819"/>
                <a:gd name="connsiteY0" fmla="*/ 190449 h 3687685"/>
                <a:gd name="connsiteX1" fmla="*/ 176794 w 4274819"/>
                <a:gd name="connsiteY1" fmla="*/ 13655 h 3687685"/>
                <a:gd name="connsiteX2" fmla="*/ 4274819 w 4274819"/>
                <a:gd name="connsiteY2" fmla="*/ 0 h 3687685"/>
                <a:gd name="connsiteX3" fmla="*/ 176794 w 4274819"/>
                <a:gd name="connsiteY3" fmla="*/ 3687685 h 3687685"/>
                <a:gd name="connsiteX4" fmla="*/ 0 w 4274819"/>
                <a:gd name="connsiteY4" fmla="*/ 3510891 h 3687685"/>
                <a:gd name="connsiteX5" fmla="*/ 0 w 4274819"/>
                <a:gd name="connsiteY5" fmla="*/ 190449 h 368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4819" h="3687685">
                  <a:moveTo>
                    <a:pt x="0" y="190449"/>
                  </a:moveTo>
                  <a:cubicBezTo>
                    <a:pt x="0" y="92808"/>
                    <a:pt x="79153" y="13655"/>
                    <a:pt x="176794" y="13655"/>
                  </a:cubicBezTo>
                  <a:lnTo>
                    <a:pt x="4274819" y="0"/>
                  </a:lnTo>
                  <a:cubicBezTo>
                    <a:pt x="4233852" y="25192"/>
                    <a:pt x="889264" y="3102537"/>
                    <a:pt x="176794" y="3687685"/>
                  </a:cubicBezTo>
                  <a:cubicBezTo>
                    <a:pt x="79153" y="3687685"/>
                    <a:pt x="0" y="3608532"/>
                    <a:pt x="0" y="3510891"/>
                  </a:cubicBezTo>
                  <a:lnTo>
                    <a:pt x="0" y="19044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ea typeface="ＭＳ Ｐゴシック" charset="-128"/>
              </a:endParaRPr>
            </a:p>
          </p:txBody>
        </p:sp>
      </p:grpSp>
      <p:sp>
        <p:nvSpPr>
          <p:cNvPr id="35" name="Rounded Rectangle 34"/>
          <p:cNvSpPr/>
          <p:nvPr/>
        </p:nvSpPr>
        <p:spPr bwMode="auto">
          <a:xfrm flipV="1">
            <a:off x="1259632" y="2348880"/>
            <a:ext cx="5497487" cy="85164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innerShdw blurRad="193675" dist="50800" dir="5100000">
              <a:srgbClr val="000000">
                <a:alpha val="63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endParaRPr lang="nb-NO" sz="1400" smtClean="0">
              <a:solidFill>
                <a:srgbClr val="FFFFFF"/>
              </a:solidFill>
            </a:endParaRPr>
          </a:p>
        </p:txBody>
      </p:sp>
      <p:sp>
        <p:nvSpPr>
          <p:cNvPr id="36" name="Rounded Rectangle 35"/>
          <p:cNvSpPr/>
          <p:nvPr/>
        </p:nvSpPr>
        <p:spPr bwMode="auto">
          <a:xfrm flipV="1">
            <a:off x="1301649" y="3352923"/>
            <a:ext cx="5497487" cy="85164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innerShdw blurRad="193675" dist="50800" dir="5100000">
              <a:srgbClr val="000000">
                <a:alpha val="63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457200" indent="-457200">
              <a:buAutoNum type="arabicPlain"/>
            </a:pPr>
            <a:endParaRPr lang="nb-NO" sz="1400" dirty="0" smtClean="0">
              <a:solidFill>
                <a:srgbClr val="FFFFFF"/>
              </a:solidFill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 flipV="1">
            <a:off x="1336105" y="4343099"/>
            <a:ext cx="5497487" cy="85164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innerShdw blurRad="193675" dist="50800" dir="5100000">
              <a:srgbClr val="000000">
                <a:alpha val="63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endParaRPr lang="nb-NO" sz="1400" dirty="0" smtClean="0">
              <a:solidFill>
                <a:srgbClr val="FFFFFF"/>
              </a:solidFill>
            </a:endParaRPr>
          </a:p>
        </p:txBody>
      </p:sp>
      <p:sp>
        <p:nvSpPr>
          <p:cNvPr id="38" name="TextBox 67"/>
          <p:cNvSpPr txBox="1">
            <a:spLocks noChangeArrowheads="1"/>
          </p:cNvSpPr>
          <p:nvPr/>
        </p:nvSpPr>
        <p:spPr bwMode="auto">
          <a:xfrm>
            <a:off x="1835696" y="2448385"/>
            <a:ext cx="345318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1	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</a:t>
            </a:r>
            <a:r>
              <a:rPr lang="en-US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ိုက</a:t>
            </a:r>
            <a:r>
              <a:rPr lang="en-US" b="1" dirty="0">
                <a:latin typeface="Zawgyi-One" panose="020B0604030504040204" pitchFamily="34" charset="0"/>
                <a:cs typeface="Zawgyi-One" panose="020B0604030504040204" pitchFamily="34" charset="0"/>
              </a:rPr>
              <a:t>္႐</a:t>
            </a:r>
            <a:r>
              <a:rPr lang="en-US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ိုက္ေငြထုတ္ေပးျခင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</a:t>
            </a:r>
            <a:endParaRPr lang="en-US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r>
              <a:rPr lang="en-US" altLang="zh-CN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          Direct Disbursement</a:t>
            </a:r>
            <a:endParaRPr lang="en-US" sz="2000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39" name="TextBox 67"/>
          <p:cNvSpPr txBox="1">
            <a:spLocks noChangeArrowheads="1"/>
          </p:cNvSpPr>
          <p:nvPr/>
        </p:nvSpPr>
        <p:spPr bwMode="auto">
          <a:xfrm>
            <a:off x="1979712" y="3429000"/>
            <a:ext cx="33746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/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 2	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င</a:t>
            </a:r>
            <a:r>
              <a:rPr lang="en-US" b="1" dirty="0">
                <a:latin typeface="Zawgyi-One" panose="020B0604030504040204" pitchFamily="34" charset="0"/>
                <a:cs typeface="Zawgyi-One" panose="020B0604030504040204" pitchFamily="34" charset="0"/>
              </a:rPr>
              <a:t>ြျ</a:t>
            </a:r>
            <a:r>
              <a:rPr lang="en-US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ပန္လည္ထုတ္ေပးျခင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</a:t>
            </a:r>
            <a:endParaRPr lang="en-US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r>
              <a:rPr lang="en-US" altLang="zh-CN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         Reimbursement</a:t>
            </a:r>
            <a:endParaRPr lang="en-US" sz="2000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40" name="TextBox 67"/>
          <p:cNvSpPr txBox="1">
            <a:spLocks noChangeArrowheads="1"/>
          </p:cNvSpPr>
          <p:nvPr/>
        </p:nvSpPr>
        <p:spPr bwMode="auto">
          <a:xfrm>
            <a:off x="1992003" y="4437112"/>
            <a:ext cx="28680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/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  3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	</a:t>
            </a:r>
            <a:r>
              <a:rPr lang="en-US" b="1" dirty="0">
                <a:latin typeface="Zawgyi-One" panose="020B0604030504040204" pitchFamily="34" charset="0"/>
                <a:cs typeface="Zawgyi-One" panose="020B0604030504040204" pitchFamily="34" charset="0"/>
              </a:rPr>
              <a:t>ႀ</a:t>
            </a:r>
            <a:r>
              <a:rPr lang="en-US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ြ</a:t>
            </a:r>
            <a:endParaRPr lang="en-US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r>
              <a:rPr lang="en-US" altLang="zh-CN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          Advance Money</a:t>
            </a:r>
            <a:endParaRPr lang="en-US" sz="2000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216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620688"/>
            <a:ext cx="8229600" cy="5155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00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တိုက္႐ိုက္ေငြထုတ္ေပးျခင္း  (</a:t>
            </a:r>
            <a:r>
              <a:rPr lang="en-US" altLang="zh-CN" sz="200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Direct Disbursement)</a:t>
            </a:r>
            <a:endParaRPr lang="en-GB" sz="20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19999" y="1266825"/>
            <a:ext cx="7704000" cy="49680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(FFA) 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ကြင္းဆင္းဘ႑ာေရးလက္ေထာက္မ်ား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သင္တန္း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ႏွင့္ အစည္းအေ၀းမ်ားအတြက္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အစီအစဥ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္၏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ေနာက္ဆံုးေန႔တြင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တိုက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္႐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ိုက္ေငြထုတ္ေပးမည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55576" y="3140968"/>
            <a:ext cx="4176464" cy="3024336"/>
          </a:xfrm>
          <a:prstGeom prst="roundRect">
            <a:avLst>
              <a:gd name="adj" fmla="val 5331"/>
            </a:avLst>
          </a:prstGeom>
          <a:blipFill dpi="0" rotWithShape="1">
            <a:blip r:embed="rId2" cstate="email">
              <a:alphaModFix amt="70000"/>
            </a:blip>
            <a:srcRect/>
            <a:stretch>
              <a:fillRect/>
            </a:stretch>
          </a:blipFill>
          <a:ln>
            <a:solidFill>
              <a:srgbClr val="7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pic>
        <p:nvPicPr>
          <p:cNvPr id="8" name="Content Placeholder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942060"/>
            <a:ext cx="1419225" cy="1854200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25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19999" y="1125296"/>
            <a:ext cx="7704000" cy="49680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သင္တန္းသားဦးေရ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ေနထိုင္စားေသာက္စရိတ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ခရီးစရိတ္တို႔ကို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စိစစ္အတည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ပဳရန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GF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ပံုစံ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D1ကို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အသံုးျပဳရမည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 ပါ၀င္သူအားလံုး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သင္တန္းစီမံေပးသူမ်ား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တက္ေရာက္သူမ်ား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ေဟာေျပာပို႔ခ်သူမ်ား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အတြင္းေရ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ွဴ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)က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တက္ေရာက္သည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ေန႔အတြက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ဤပံုစံတြင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လက္မွတ္ေရးထိုးထားရမည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ဤလက္မွတ္မ်ား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မပါပါက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FFA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မ်ားက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ေငြထုတ္ေပးမည္မဟုတ္ပ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ါ။ 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အစည္းအေဝး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သင္တန္းတက္ေရာက္မႈမွတ္တမ္း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ေနထိုင္စားေသာက္စရိတ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္ႏွင့္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ခရီးစရိတ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ပံုစံ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GB" sz="1600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(D1 Form </a:t>
            </a:r>
            <a:r>
              <a:rPr lang="en-US" sz="1600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Page 115)</a:t>
            </a:r>
            <a:endParaRPr lang="en-GB" sz="1600" dirty="0" smtClean="0">
              <a:solidFill>
                <a:srgbClr val="FF0000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lang="en-US" sz="1600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				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lang="en-US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012160" y="4077072"/>
            <a:ext cx="2160240" cy="1870990"/>
            <a:chOff x="-46385" y="-128592"/>
            <a:chExt cx="3424435" cy="4953991"/>
          </a:xfrm>
        </p:grpSpPr>
        <p:sp>
          <p:nvSpPr>
            <p:cNvPr id="8" name="Rectangle 2"/>
            <p:cNvSpPr/>
            <p:nvPr/>
          </p:nvSpPr>
          <p:spPr>
            <a:xfrm rot="360000">
              <a:off x="-46385" y="21779"/>
              <a:ext cx="3424435" cy="4803620"/>
            </a:xfrm>
            <a:custGeom>
              <a:avLst/>
              <a:gdLst/>
              <a:ahLst/>
              <a:cxnLst/>
              <a:rect l="l" t="t" r="r" b="b"/>
              <a:pathLst>
                <a:path w="2606040" h="3409950">
                  <a:moveTo>
                    <a:pt x="95563" y="0"/>
                  </a:moveTo>
                  <a:lnTo>
                    <a:pt x="151631" y="0"/>
                  </a:lnTo>
                  <a:lnTo>
                    <a:pt x="149700" y="9562"/>
                  </a:lnTo>
                  <a:cubicBezTo>
                    <a:pt x="149700" y="56927"/>
                    <a:pt x="188097" y="95324"/>
                    <a:pt x="235463" y="95324"/>
                  </a:cubicBezTo>
                  <a:cubicBezTo>
                    <a:pt x="282829" y="95324"/>
                    <a:pt x="321226" y="56927"/>
                    <a:pt x="321226" y="9562"/>
                  </a:cubicBezTo>
                  <a:cubicBezTo>
                    <a:pt x="321226" y="6276"/>
                    <a:pt x="321041" y="3034"/>
                    <a:pt x="319296" y="0"/>
                  </a:cubicBezTo>
                  <a:lnTo>
                    <a:pt x="387074" y="0"/>
                  </a:lnTo>
                  <a:lnTo>
                    <a:pt x="385143" y="9562"/>
                  </a:lnTo>
                  <a:cubicBezTo>
                    <a:pt x="385143" y="56927"/>
                    <a:pt x="423540" y="95324"/>
                    <a:pt x="470906" y="95324"/>
                  </a:cubicBezTo>
                  <a:cubicBezTo>
                    <a:pt x="518272" y="95324"/>
                    <a:pt x="556669" y="56927"/>
                    <a:pt x="556669" y="9562"/>
                  </a:cubicBezTo>
                  <a:cubicBezTo>
                    <a:pt x="556669" y="6276"/>
                    <a:pt x="556484" y="3034"/>
                    <a:pt x="554739" y="0"/>
                  </a:cubicBezTo>
                  <a:lnTo>
                    <a:pt x="622517" y="0"/>
                  </a:lnTo>
                  <a:lnTo>
                    <a:pt x="620586" y="9562"/>
                  </a:lnTo>
                  <a:cubicBezTo>
                    <a:pt x="620586" y="56927"/>
                    <a:pt x="658983" y="95324"/>
                    <a:pt x="706349" y="95324"/>
                  </a:cubicBezTo>
                  <a:cubicBezTo>
                    <a:pt x="753715" y="95324"/>
                    <a:pt x="792112" y="56927"/>
                    <a:pt x="792112" y="9562"/>
                  </a:cubicBezTo>
                  <a:cubicBezTo>
                    <a:pt x="792112" y="6276"/>
                    <a:pt x="791927" y="3034"/>
                    <a:pt x="790182" y="0"/>
                  </a:cubicBezTo>
                  <a:lnTo>
                    <a:pt x="857960" y="0"/>
                  </a:lnTo>
                  <a:lnTo>
                    <a:pt x="856029" y="9562"/>
                  </a:lnTo>
                  <a:cubicBezTo>
                    <a:pt x="856029" y="56927"/>
                    <a:pt x="894426" y="95324"/>
                    <a:pt x="941792" y="95324"/>
                  </a:cubicBezTo>
                  <a:cubicBezTo>
                    <a:pt x="989158" y="95324"/>
                    <a:pt x="1027555" y="56927"/>
                    <a:pt x="1027555" y="9562"/>
                  </a:cubicBezTo>
                  <a:cubicBezTo>
                    <a:pt x="1027555" y="6276"/>
                    <a:pt x="1027370" y="3034"/>
                    <a:pt x="1025625" y="0"/>
                  </a:cubicBezTo>
                  <a:lnTo>
                    <a:pt x="1093403" y="0"/>
                  </a:lnTo>
                  <a:lnTo>
                    <a:pt x="1091472" y="9562"/>
                  </a:lnTo>
                  <a:cubicBezTo>
                    <a:pt x="1091472" y="56927"/>
                    <a:pt x="1129869" y="95324"/>
                    <a:pt x="1177235" y="95324"/>
                  </a:cubicBezTo>
                  <a:cubicBezTo>
                    <a:pt x="1224601" y="95324"/>
                    <a:pt x="1262998" y="56927"/>
                    <a:pt x="1262998" y="9562"/>
                  </a:cubicBezTo>
                  <a:cubicBezTo>
                    <a:pt x="1262998" y="6276"/>
                    <a:pt x="1262813" y="3034"/>
                    <a:pt x="1261068" y="0"/>
                  </a:cubicBezTo>
                  <a:lnTo>
                    <a:pt x="1328846" y="0"/>
                  </a:lnTo>
                  <a:lnTo>
                    <a:pt x="1326915" y="9562"/>
                  </a:lnTo>
                  <a:cubicBezTo>
                    <a:pt x="1326915" y="56927"/>
                    <a:pt x="1365312" y="95324"/>
                    <a:pt x="1412678" y="95324"/>
                  </a:cubicBezTo>
                  <a:cubicBezTo>
                    <a:pt x="1460044" y="95324"/>
                    <a:pt x="1498441" y="56927"/>
                    <a:pt x="1498441" y="9562"/>
                  </a:cubicBezTo>
                  <a:cubicBezTo>
                    <a:pt x="1498441" y="6276"/>
                    <a:pt x="1498256" y="3034"/>
                    <a:pt x="1496511" y="0"/>
                  </a:cubicBezTo>
                  <a:lnTo>
                    <a:pt x="1564289" y="0"/>
                  </a:lnTo>
                  <a:lnTo>
                    <a:pt x="1562358" y="9562"/>
                  </a:lnTo>
                  <a:cubicBezTo>
                    <a:pt x="1562358" y="56927"/>
                    <a:pt x="1600755" y="95324"/>
                    <a:pt x="1648121" y="95324"/>
                  </a:cubicBezTo>
                  <a:cubicBezTo>
                    <a:pt x="1695487" y="95324"/>
                    <a:pt x="1733884" y="56927"/>
                    <a:pt x="1733884" y="9562"/>
                  </a:cubicBezTo>
                  <a:cubicBezTo>
                    <a:pt x="1733884" y="6276"/>
                    <a:pt x="1733699" y="3034"/>
                    <a:pt x="1731954" y="0"/>
                  </a:cubicBezTo>
                  <a:lnTo>
                    <a:pt x="1799732" y="0"/>
                  </a:lnTo>
                  <a:lnTo>
                    <a:pt x="1797801" y="9562"/>
                  </a:lnTo>
                  <a:cubicBezTo>
                    <a:pt x="1797801" y="56927"/>
                    <a:pt x="1836198" y="95324"/>
                    <a:pt x="1883564" y="95324"/>
                  </a:cubicBezTo>
                  <a:cubicBezTo>
                    <a:pt x="1930930" y="95324"/>
                    <a:pt x="1969327" y="56927"/>
                    <a:pt x="1969327" y="9562"/>
                  </a:cubicBezTo>
                  <a:cubicBezTo>
                    <a:pt x="1969327" y="6276"/>
                    <a:pt x="1969142" y="3034"/>
                    <a:pt x="1967397" y="0"/>
                  </a:cubicBezTo>
                  <a:lnTo>
                    <a:pt x="2035175" y="0"/>
                  </a:lnTo>
                  <a:lnTo>
                    <a:pt x="2033244" y="9562"/>
                  </a:lnTo>
                  <a:cubicBezTo>
                    <a:pt x="2033244" y="56927"/>
                    <a:pt x="2071641" y="95324"/>
                    <a:pt x="2119007" y="95324"/>
                  </a:cubicBezTo>
                  <a:cubicBezTo>
                    <a:pt x="2166373" y="95324"/>
                    <a:pt x="2204770" y="56927"/>
                    <a:pt x="2204770" y="9562"/>
                  </a:cubicBezTo>
                  <a:cubicBezTo>
                    <a:pt x="2204770" y="6276"/>
                    <a:pt x="2204585" y="3034"/>
                    <a:pt x="2202840" y="0"/>
                  </a:cubicBezTo>
                  <a:lnTo>
                    <a:pt x="2270621" y="0"/>
                  </a:lnTo>
                  <a:lnTo>
                    <a:pt x="2268690" y="9562"/>
                  </a:lnTo>
                  <a:cubicBezTo>
                    <a:pt x="2268690" y="56927"/>
                    <a:pt x="2307087" y="95324"/>
                    <a:pt x="2354453" y="95324"/>
                  </a:cubicBezTo>
                  <a:cubicBezTo>
                    <a:pt x="2401819" y="95324"/>
                    <a:pt x="2440216" y="56927"/>
                    <a:pt x="2440216" y="9562"/>
                  </a:cubicBezTo>
                  <a:cubicBezTo>
                    <a:pt x="2440216" y="6276"/>
                    <a:pt x="2440031" y="3034"/>
                    <a:pt x="2438286" y="0"/>
                  </a:cubicBezTo>
                  <a:lnTo>
                    <a:pt x="2522208" y="0"/>
                  </a:lnTo>
                  <a:lnTo>
                    <a:pt x="2520277" y="9562"/>
                  </a:lnTo>
                  <a:cubicBezTo>
                    <a:pt x="2520277" y="56927"/>
                    <a:pt x="2558674" y="95324"/>
                    <a:pt x="2606040" y="95324"/>
                  </a:cubicBezTo>
                  <a:lnTo>
                    <a:pt x="2606040" y="166273"/>
                  </a:lnTo>
                  <a:cubicBezTo>
                    <a:pt x="2558674" y="166273"/>
                    <a:pt x="2520277" y="204670"/>
                    <a:pt x="2520277" y="252035"/>
                  </a:cubicBezTo>
                  <a:cubicBezTo>
                    <a:pt x="2520277" y="299400"/>
                    <a:pt x="2558674" y="337797"/>
                    <a:pt x="2606040" y="337797"/>
                  </a:cubicBezTo>
                  <a:lnTo>
                    <a:pt x="2606040" y="408747"/>
                  </a:lnTo>
                  <a:cubicBezTo>
                    <a:pt x="2558674" y="408747"/>
                    <a:pt x="2520277" y="447144"/>
                    <a:pt x="2520277" y="494509"/>
                  </a:cubicBezTo>
                  <a:cubicBezTo>
                    <a:pt x="2520277" y="541874"/>
                    <a:pt x="2558674" y="580271"/>
                    <a:pt x="2606040" y="580271"/>
                  </a:cubicBezTo>
                  <a:lnTo>
                    <a:pt x="2606040" y="651221"/>
                  </a:lnTo>
                  <a:cubicBezTo>
                    <a:pt x="2558674" y="651221"/>
                    <a:pt x="2520277" y="689618"/>
                    <a:pt x="2520277" y="736983"/>
                  </a:cubicBezTo>
                  <a:cubicBezTo>
                    <a:pt x="2520277" y="784348"/>
                    <a:pt x="2558674" y="822745"/>
                    <a:pt x="2606040" y="822745"/>
                  </a:cubicBezTo>
                  <a:lnTo>
                    <a:pt x="2606040" y="893694"/>
                  </a:lnTo>
                  <a:cubicBezTo>
                    <a:pt x="2558674" y="893694"/>
                    <a:pt x="2520277" y="932091"/>
                    <a:pt x="2520277" y="979456"/>
                  </a:cubicBezTo>
                  <a:cubicBezTo>
                    <a:pt x="2520277" y="1026821"/>
                    <a:pt x="2558674" y="1065218"/>
                    <a:pt x="2606040" y="1065218"/>
                  </a:cubicBezTo>
                  <a:lnTo>
                    <a:pt x="2606040" y="1136168"/>
                  </a:lnTo>
                  <a:cubicBezTo>
                    <a:pt x="2558674" y="1136168"/>
                    <a:pt x="2520277" y="1174565"/>
                    <a:pt x="2520277" y="1221930"/>
                  </a:cubicBezTo>
                  <a:cubicBezTo>
                    <a:pt x="2520277" y="1269295"/>
                    <a:pt x="2558674" y="1307692"/>
                    <a:pt x="2606040" y="1307692"/>
                  </a:cubicBezTo>
                  <a:lnTo>
                    <a:pt x="2606040" y="1378642"/>
                  </a:lnTo>
                  <a:cubicBezTo>
                    <a:pt x="2558674" y="1378642"/>
                    <a:pt x="2520277" y="1417039"/>
                    <a:pt x="2520277" y="1464404"/>
                  </a:cubicBezTo>
                  <a:cubicBezTo>
                    <a:pt x="2520277" y="1511769"/>
                    <a:pt x="2558674" y="1550166"/>
                    <a:pt x="2606040" y="1550166"/>
                  </a:cubicBezTo>
                  <a:lnTo>
                    <a:pt x="2606040" y="1621115"/>
                  </a:lnTo>
                  <a:cubicBezTo>
                    <a:pt x="2558674" y="1621115"/>
                    <a:pt x="2520277" y="1659512"/>
                    <a:pt x="2520277" y="1706877"/>
                  </a:cubicBezTo>
                  <a:cubicBezTo>
                    <a:pt x="2520277" y="1754242"/>
                    <a:pt x="2558674" y="1792639"/>
                    <a:pt x="2606040" y="1792639"/>
                  </a:cubicBezTo>
                  <a:lnTo>
                    <a:pt x="2606040" y="1863589"/>
                  </a:lnTo>
                  <a:cubicBezTo>
                    <a:pt x="2558674" y="1863589"/>
                    <a:pt x="2520277" y="1901986"/>
                    <a:pt x="2520277" y="1949351"/>
                  </a:cubicBezTo>
                  <a:cubicBezTo>
                    <a:pt x="2520277" y="1996716"/>
                    <a:pt x="2558674" y="2035113"/>
                    <a:pt x="2606040" y="2035113"/>
                  </a:cubicBezTo>
                  <a:lnTo>
                    <a:pt x="2606040" y="2106063"/>
                  </a:lnTo>
                  <a:cubicBezTo>
                    <a:pt x="2558674" y="2106063"/>
                    <a:pt x="2520277" y="2144460"/>
                    <a:pt x="2520277" y="2191825"/>
                  </a:cubicBezTo>
                  <a:cubicBezTo>
                    <a:pt x="2520277" y="2239190"/>
                    <a:pt x="2558674" y="2277587"/>
                    <a:pt x="2606040" y="2277587"/>
                  </a:cubicBezTo>
                  <a:lnTo>
                    <a:pt x="2606040" y="2348536"/>
                  </a:lnTo>
                  <a:cubicBezTo>
                    <a:pt x="2558674" y="2348536"/>
                    <a:pt x="2520277" y="2386933"/>
                    <a:pt x="2520277" y="2434298"/>
                  </a:cubicBezTo>
                  <a:cubicBezTo>
                    <a:pt x="2520277" y="2481663"/>
                    <a:pt x="2558674" y="2520060"/>
                    <a:pt x="2606040" y="2520060"/>
                  </a:cubicBezTo>
                  <a:lnTo>
                    <a:pt x="2606040" y="2591010"/>
                  </a:lnTo>
                  <a:cubicBezTo>
                    <a:pt x="2558674" y="2591010"/>
                    <a:pt x="2520277" y="2629407"/>
                    <a:pt x="2520277" y="2676772"/>
                  </a:cubicBezTo>
                  <a:cubicBezTo>
                    <a:pt x="2520277" y="2724137"/>
                    <a:pt x="2558674" y="2762534"/>
                    <a:pt x="2606040" y="2762534"/>
                  </a:cubicBezTo>
                  <a:lnTo>
                    <a:pt x="2606040" y="2833484"/>
                  </a:lnTo>
                  <a:cubicBezTo>
                    <a:pt x="2558674" y="2833484"/>
                    <a:pt x="2520277" y="2871881"/>
                    <a:pt x="2520277" y="2919246"/>
                  </a:cubicBezTo>
                  <a:cubicBezTo>
                    <a:pt x="2520277" y="2966611"/>
                    <a:pt x="2558674" y="3005008"/>
                    <a:pt x="2606040" y="3005008"/>
                  </a:cubicBezTo>
                  <a:lnTo>
                    <a:pt x="2606040" y="3075957"/>
                  </a:lnTo>
                  <a:cubicBezTo>
                    <a:pt x="2558674" y="3075957"/>
                    <a:pt x="2520277" y="3114354"/>
                    <a:pt x="2520277" y="3161719"/>
                  </a:cubicBezTo>
                  <a:cubicBezTo>
                    <a:pt x="2520277" y="3209084"/>
                    <a:pt x="2558674" y="3247481"/>
                    <a:pt x="2606040" y="3247481"/>
                  </a:cubicBezTo>
                  <a:lnTo>
                    <a:pt x="2606040" y="3318436"/>
                  </a:lnTo>
                  <a:cubicBezTo>
                    <a:pt x="2558674" y="3318436"/>
                    <a:pt x="2520277" y="3356833"/>
                    <a:pt x="2520277" y="3404198"/>
                  </a:cubicBezTo>
                  <a:cubicBezTo>
                    <a:pt x="2520277" y="3406153"/>
                    <a:pt x="2520343" y="3408093"/>
                    <a:pt x="2521438" y="3409950"/>
                  </a:cubicBezTo>
                  <a:lnTo>
                    <a:pt x="2439055" y="3409950"/>
                  </a:lnTo>
                  <a:lnTo>
                    <a:pt x="2440216" y="3404198"/>
                  </a:lnTo>
                  <a:cubicBezTo>
                    <a:pt x="2440216" y="3356833"/>
                    <a:pt x="2401819" y="3318436"/>
                    <a:pt x="2354453" y="3318436"/>
                  </a:cubicBezTo>
                  <a:cubicBezTo>
                    <a:pt x="2307087" y="3318436"/>
                    <a:pt x="2268690" y="3356833"/>
                    <a:pt x="2268690" y="3404198"/>
                  </a:cubicBezTo>
                  <a:cubicBezTo>
                    <a:pt x="2268690" y="3406153"/>
                    <a:pt x="2268756" y="3408093"/>
                    <a:pt x="2269851" y="3409950"/>
                  </a:cubicBezTo>
                  <a:lnTo>
                    <a:pt x="2203609" y="3409950"/>
                  </a:lnTo>
                  <a:lnTo>
                    <a:pt x="2204770" y="3404198"/>
                  </a:lnTo>
                  <a:cubicBezTo>
                    <a:pt x="2204770" y="3356833"/>
                    <a:pt x="2166373" y="3318436"/>
                    <a:pt x="2119007" y="3318436"/>
                  </a:cubicBezTo>
                  <a:cubicBezTo>
                    <a:pt x="2071641" y="3318436"/>
                    <a:pt x="2033244" y="3356833"/>
                    <a:pt x="2033244" y="3404198"/>
                  </a:cubicBezTo>
                  <a:cubicBezTo>
                    <a:pt x="2033244" y="3406153"/>
                    <a:pt x="2033310" y="3408093"/>
                    <a:pt x="2034405" y="3409950"/>
                  </a:cubicBezTo>
                  <a:lnTo>
                    <a:pt x="1968166" y="3409950"/>
                  </a:lnTo>
                  <a:lnTo>
                    <a:pt x="1969327" y="3404198"/>
                  </a:lnTo>
                  <a:cubicBezTo>
                    <a:pt x="1969327" y="3356833"/>
                    <a:pt x="1930930" y="3318436"/>
                    <a:pt x="1883564" y="3318436"/>
                  </a:cubicBezTo>
                  <a:cubicBezTo>
                    <a:pt x="1836198" y="3318436"/>
                    <a:pt x="1797801" y="3356833"/>
                    <a:pt x="1797801" y="3404198"/>
                  </a:cubicBezTo>
                  <a:cubicBezTo>
                    <a:pt x="1797801" y="3406153"/>
                    <a:pt x="1797867" y="3408093"/>
                    <a:pt x="1798962" y="3409950"/>
                  </a:cubicBezTo>
                  <a:lnTo>
                    <a:pt x="1732723" y="3409950"/>
                  </a:lnTo>
                  <a:lnTo>
                    <a:pt x="1733884" y="3404198"/>
                  </a:lnTo>
                  <a:cubicBezTo>
                    <a:pt x="1733884" y="3356833"/>
                    <a:pt x="1695487" y="3318436"/>
                    <a:pt x="1648121" y="3318436"/>
                  </a:cubicBezTo>
                  <a:cubicBezTo>
                    <a:pt x="1600755" y="3318436"/>
                    <a:pt x="1562358" y="3356833"/>
                    <a:pt x="1562358" y="3404198"/>
                  </a:cubicBezTo>
                  <a:cubicBezTo>
                    <a:pt x="1562358" y="3406153"/>
                    <a:pt x="1562424" y="3408093"/>
                    <a:pt x="1563519" y="3409950"/>
                  </a:cubicBezTo>
                  <a:lnTo>
                    <a:pt x="1497280" y="3409950"/>
                  </a:lnTo>
                  <a:lnTo>
                    <a:pt x="1498441" y="3404198"/>
                  </a:lnTo>
                  <a:cubicBezTo>
                    <a:pt x="1498441" y="3356833"/>
                    <a:pt x="1460044" y="3318436"/>
                    <a:pt x="1412678" y="3318436"/>
                  </a:cubicBezTo>
                  <a:cubicBezTo>
                    <a:pt x="1365312" y="3318436"/>
                    <a:pt x="1326915" y="3356833"/>
                    <a:pt x="1326915" y="3404198"/>
                  </a:cubicBezTo>
                  <a:cubicBezTo>
                    <a:pt x="1326915" y="3406153"/>
                    <a:pt x="1326981" y="3408093"/>
                    <a:pt x="1328076" y="3409950"/>
                  </a:cubicBezTo>
                  <a:lnTo>
                    <a:pt x="1261837" y="3409950"/>
                  </a:lnTo>
                  <a:lnTo>
                    <a:pt x="1262998" y="3404198"/>
                  </a:lnTo>
                  <a:cubicBezTo>
                    <a:pt x="1262998" y="3356833"/>
                    <a:pt x="1224601" y="3318436"/>
                    <a:pt x="1177235" y="3318436"/>
                  </a:cubicBezTo>
                  <a:cubicBezTo>
                    <a:pt x="1129869" y="3318436"/>
                    <a:pt x="1091472" y="3356833"/>
                    <a:pt x="1091472" y="3404198"/>
                  </a:cubicBezTo>
                  <a:cubicBezTo>
                    <a:pt x="1091472" y="3406153"/>
                    <a:pt x="1091538" y="3408093"/>
                    <a:pt x="1092633" y="3409950"/>
                  </a:cubicBezTo>
                  <a:lnTo>
                    <a:pt x="1026394" y="3409950"/>
                  </a:lnTo>
                  <a:lnTo>
                    <a:pt x="1027555" y="3404198"/>
                  </a:lnTo>
                  <a:cubicBezTo>
                    <a:pt x="1027555" y="3356833"/>
                    <a:pt x="989158" y="3318436"/>
                    <a:pt x="941792" y="3318436"/>
                  </a:cubicBezTo>
                  <a:cubicBezTo>
                    <a:pt x="894426" y="3318436"/>
                    <a:pt x="856029" y="3356833"/>
                    <a:pt x="856029" y="3404198"/>
                  </a:cubicBezTo>
                  <a:cubicBezTo>
                    <a:pt x="856029" y="3406153"/>
                    <a:pt x="856095" y="3408093"/>
                    <a:pt x="857190" y="3409950"/>
                  </a:cubicBezTo>
                  <a:lnTo>
                    <a:pt x="790951" y="3409950"/>
                  </a:lnTo>
                  <a:lnTo>
                    <a:pt x="792112" y="3404198"/>
                  </a:lnTo>
                  <a:cubicBezTo>
                    <a:pt x="792112" y="3356833"/>
                    <a:pt x="753715" y="3318436"/>
                    <a:pt x="706349" y="3318436"/>
                  </a:cubicBezTo>
                  <a:cubicBezTo>
                    <a:pt x="658983" y="3318436"/>
                    <a:pt x="620586" y="3356833"/>
                    <a:pt x="620586" y="3404198"/>
                  </a:cubicBezTo>
                  <a:cubicBezTo>
                    <a:pt x="620586" y="3406153"/>
                    <a:pt x="620652" y="3408093"/>
                    <a:pt x="621747" y="3409950"/>
                  </a:cubicBezTo>
                  <a:lnTo>
                    <a:pt x="555508" y="3409950"/>
                  </a:lnTo>
                  <a:lnTo>
                    <a:pt x="556669" y="3404198"/>
                  </a:lnTo>
                  <a:cubicBezTo>
                    <a:pt x="556669" y="3356833"/>
                    <a:pt x="518272" y="3318436"/>
                    <a:pt x="470906" y="3318436"/>
                  </a:cubicBezTo>
                  <a:cubicBezTo>
                    <a:pt x="423540" y="3318436"/>
                    <a:pt x="385143" y="3356833"/>
                    <a:pt x="385143" y="3404198"/>
                  </a:cubicBezTo>
                  <a:cubicBezTo>
                    <a:pt x="385143" y="3406153"/>
                    <a:pt x="385208" y="3408093"/>
                    <a:pt x="386304" y="3409950"/>
                  </a:cubicBezTo>
                  <a:lnTo>
                    <a:pt x="320065" y="3409950"/>
                  </a:lnTo>
                  <a:lnTo>
                    <a:pt x="321226" y="3404198"/>
                  </a:lnTo>
                  <a:cubicBezTo>
                    <a:pt x="321226" y="3356833"/>
                    <a:pt x="282829" y="3318436"/>
                    <a:pt x="235463" y="3318436"/>
                  </a:cubicBezTo>
                  <a:cubicBezTo>
                    <a:pt x="188097" y="3318436"/>
                    <a:pt x="149700" y="3356833"/>
                    <a:pt x="149700" y="3404198"/>
                  </a:cubicBezTo>
                  <a:cubicBezTo>
                    <a:pt x="149700" y="3406153"/>
                    <a:pt x="149765" y="3408093"/>
                    <a:pt x="150861" y="3409950"/>
                  </a:cubicBezTo>
                  <a:lnTo>
                    <a:pt x="96332" y="3409950"/>
                  </a:lnTo>
                  <a:lnTo>
                    <a:pt x="97493" y="3404198"/>
                  </a:lnTo>
                  <a:cubicBezTo>
                    <a:pt x="97493" y="3356833"/>
                    <a:pt x="59096" y="3318436"/>
                    <a:pt x="11730" y="3318436"/>
                  </a:cubicBezTo>
                  <a:lnTo>
                    <a:pt x="0" y="3320804"/>
                  </a:lnTo>
                  <a:lnTo>
                    <a:pt x="0" y="3245113"/>
                  </a:lnTo>
                  <a:lnTo>
                    <a:pt x="11730" y="3247481"/>
                  </a:lnTo>
                  <a:cubicBezTo>
                    <a:pt x="59096" y="3247481"/>
                    <a:pt x="97493" y="3209084"/>
                    <a:pt x="97493" y="3161719"/>
                  </a:cubicBezTo>
                  <a:cubicBezTo>
                    <a:pt x="97493" y="3114354"/>
                    <a:pt x="59096" y="3075957"/>
                    <a:pt x="11730" y="3075957"/>
                  </a:cubicBezTo>
                  <a:lnTo>
                    <a:pt x="0" y="3078325"/>
                  </a:lnTo>
                  <a:lnTo>
                    <a:pt x="0" y="3002640"/>
                  </a:lnTo>
                  <a:lnTo>
                    <a:pt x="11730" y="3005008"/>
                  </a:lnTo>
                  <a:cubicBezTo>
                    <a:pt x="59096" y="3005008"/>
                    <a:pt x="97493" y="2966611"/>
                    <a:pt x="97493" y="2919246"/>
                  </a:cubicBezTo>
                  <a:cubicBezTo>
                    <a:pt x="97493" y="2871881"/>
                    <a:pt x="59096" y="2833484"/>
                    <a:pt x="11730" y="2833484"/>
                  </a:cubicBezTo>
                  <a:lnTo>
                    <a:pt x="0" y="2835852"/>
                  </a:lnTo>
                  <a:lnTo>
                    <a:pt x="0" y="2760166"/>
                  </a:lnTo>
                  <a:lnTo>
                    <a:pt x="11730" y="2762534"/>
                  </a:lnTo>
                  <a:cubicBezTo>
                    <a:pt x="59096" y="2762534"/>
                    <a:pt x="97493" y="2724137"/>
                    <a:pt x="97493" y="2676772"/>
                  </a:cubicBezTo>
                  <a:cubicBezTo>
                    <a:pt x="97493" y="2629407"/>
                    <a:pt x="59096" y="2591010"/>
                    <a:pt x="11730" y="2591010"/>
                  </a:cubicBezTo>
                  <a:lnTo>
                    <a:pt x="0" y="2593378"/>
                  </a:lnTo>
                  <a:lnTo>
                    <a:pt x="0" y="2517692"/>
                  </a:lnTo>
                  <a:lnTo>
                    <a:pt x="11730" y="2520060"/>
                  </a:lnTo>
                  <a:cubicBezTo>
                    <a:pt x="59096" y="2520060"/>
                    <a:pt x="97493" y="2481663"/>
                    <a:pt x="97493" y="2434298"/>
                  </a:cubicBezTo>
                  <a:cubicBezTo>
                    <a:pt x="97493" y="2386933"/>
                    <a:pt x="59096" y="2348536"/>
                    <a:pt x="11730" y="2348536"/>
                  </a:cubicBezTo>
                  <a:lnTo>
                    <a:pt x="0" y="2350904"/>
                  </a:lnTo>
                  <a:lnTo>
                    <a:pt x="0" y="2275219"/>
                  </a:lnTo>
                  <a:lnTo>
                    <a:pt x="11730" y="2277587"/>
                  </a:lnTo>
                  <a:cubicBezTo>
                    <a:pt x="59096" y="2277587"/>
                    <a:pt x="97493" y="2239190"/>
                    <a:pt x="97493" y="2191825"/>
                  </a:cubicBezTo>
                  <a:cubicBezTo>
                    <a:pt x="97493" y="2144460"/>
                    <a:pt x="59096" y="2106063"/>
                    <a:pt x="11730" y="2106063"/>
                  </a:cubicBezTo>
                  <a:lnTo>
                    <a:pt x="0" y="2108431"/>
                  </a:lnTo>
                  <a:lnTo>
                    <a:pt x="0" y="2032745"/>
                  </a:lnTo>
                  <a:lnTo>
                    <a:pt x="11730" y="2035113"/>
                  </a:lnTo>
                  <a:cubicBezTo>
                    <a:pt x="59096" y="2035113"/>
                    <a:pt x="97493" y="1996716"/>
                    <a:pt x="97493" y="1949351"/>
                  </a:cubicBezTo>
                  <a:cubicBezTo>
                    <a:pt x="97493" y="1901986"/>
                    <a:pt x="59096" y="1863589"/>
                    <a:pt x="11730" y="1863589"/>
                  </a:cubicBezTo>
                  <a:lnTo>
                    <a:pt x="0" y="1865957"/>
                  </a:lnTo>
                  <a:lnTo>
                    <a:pt x="0" y="1790271"/>
                  </a:lnTo>
                  <a:lnTo>
                    <a:pt x="11730" y="1792639"/>
                  </a:lnTo>
                  <a:cubicBezTo>
                    <a:pt x="59096" y="1792639"/>
                    <a:pt x="97493" y="1754242"/>
                    <a:pt x="97493" y="1706877"/>
                  </a:cubicBezTo>
                  <a:cubicBezTo>
                    <a:pt x="97493" y="1659512"/>
                    <a:pt x="59096" y="1621115"/>
                    <a:pt x="11730" y="1621115"/>
                  </a:cubicBezTo>
                  <a:lnTo>
                    <a:pt x="0" y="1623483"/>
                  </a:lnTo>
                  <a:lnTo>
                    <a:pt x="0" y="1547798"/>
                  </a:lnTo>
                  <a:lnTo>
                    <a:pt x="11730" y="1550166"/>
                  </a:lnTo>
                  <a:cubicBezTo>
                    <a:pt x="59096" y="1550166"/>
                    <a:pt x="97493" y="1511769"/>
                    <a:pt x="97493" y="1464404"/>
                  </a:cubicBezTo>
                  <a:cubicBezTo>
                    <a:pt x="97493" y="1417039"/>
                    <a:pt x="59096" y="1378642"/>
                    <a:pt x="11730" y="1378642"/>
                  </a:cubicBezTo>
                  <a:lnTo>
                    <a:pt x="0" y="1381010"/>
                  </a:lnTo>
                  <a:lnTo>
                    <a:pt x="0" y="1305324"/>
                  </a:lnTo>
                  <a:lnTo>
                    <a:pt x="11730" y="1307692"/>
                  </a:lnTo>
                  <a:cubicBezTo>
                    <a:pt x="59096" y="1307692"/>
                    <a:pt x="97493" y="1269295"/>
                    <a:pt x="97493" y="1221930"/>
                  </a:cubicBezTo>
                  <a:cubicBezTo>
                    <a:pt x="97493" y="1174565"/>
                    <a:pt x="59096" y="1136168"/>
                    <a:pt x="11730" y="1136168"/>
                  </a:cubicBezTo>
                  <a:lnTo>
                    <a:pt x="0" y="1138536"/>
                  </a:lnTo>
                  <a:lnTo>
                    <a:pt x="0" y="1062850"/>
                  </a:lnTo>
                  <a:lnTo>
                    <a:pt x="11730" y="1065218"/>
                  </a:lnTo>
                  <a:cubicBezTo>
                    <a:pt x="59096" y="1065218"/>
                    <a:pt x="97493" y="1026821"/>
                    <a:pt x="97493" y="979456"/>
                  </a:cubicBezTo>
                  <a:cubicBezTo>
                    <a:pt x="97493" y="932091"/>
                    <a:pt x="59096" y="893694"/>
                    <a:pt x="11730" y="893694"/>
                  </a:cubicBezTo>
                  <a:lnTo>
                    <a:pt x="0" y="896062"/>
                  </a:lnTo>
                  <a:lnTo>
                    <a:pt x="0" y="820377"/>
                  </a:lnTo>
                  <a:lnTo>
                    <a:pt x="11730" y="822745"/>
                  </a:lnTo>
                  <a:cubicBezTo>
                    <a:pt x="59096" y="822745"/>
                    <a:pt x="97493" y="784348"/>
                    <a:pt x="97493" y="736983"/>
                  </a:cubicBezTo>
                  <a:cubicBezTo>
                    <a:pt x="97493" y="689618"/>
                    <a:pt x="59096" y="651221"/>
                    <a:pt x="11730" y="651221"/>
                  </a:cubicBezTo>
                  <a:lnTo>
                    <a:pt x="0" y="653589"/>
                  </a:lnTo>
                  <a:lnTo>
                    <a:pt x="0" y="577903"/>
                  </a:lnTo>
                  <a:lnTo>
                    <a:pt x="11730" y="580271"/>
                  </a:lnTo>
                  <a:cubicBezTo>
                    <a:pt x="59096" y="580271"/>
                    <a:pt x="97493" y="541874"/>
                    <a:pt x="97493" y="494509"/>
                  </a:cubicBezTo>
                  <a:cubicBezTo>
                    <a:pt x="97493" y="447144"/>
                    <a:pt x="59096" y="408747"/>
                    <a:pt x="11730" y="408747"/>
                  </a:cubicBezTo>
                  <a:lnTo>
                    <a:pt x="0" y="411115"/>
                  </a:lnTo>
                  <a:lnTo>
                    <a:pt x="0" y="335429"/>
                  </a:lnTo>
                  <a:lnTo>
                    <a:pt x="11730" y="337797"/>
                  </a:lnTo>
                  <a:cubicBezTo>
                    <a:pt x="59096" y="337797"/>
                    <a:pt x="97493" y="299400"/>
                    <a:pt x="97493" y="252035"/>
                  </a:cubicBezTo>
                  <a:cubicBezTo>
                    <a:pt x="97493" y="204670"/>
                    <a:pt x="59096" y="166273"/>
                    <a:pt x="11730" y="166273"/>
                  </a:cubicBezTo>
                  <a:lnTo>
                    <a:pt x="0" y="168641"/>
                  </a:lnTo>
                  <a:lnTo>
                    <a:pt x="0" y="92956"/>
                  </a:lnTo>
                  <a:lnTo>
                    <a:pt x="11730" y="95324"/>
                  </a:lnTo>
                  <a:cubicBezTo>
                    <a:pt x="59096" y="95324"/>
                    <a:pt x="97493" y="56927"/>
                    <a:pt x="97493" y="9562"/>
                  </a:cubicBezTo>
                  <a:cubicBezTo>
                    <a:pt x="97493" y="6276"/>
                    <a:pt x="97308" y="3034"/>
                    <a:pt x="9556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pic>
          <p:nvPicPr>
            <p:cNvPr id="9" name="Picture 8" descr="10624086_l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370557">
              <a:off x="310555" y="-128592"/>
              <a:ext cx="2979791" cy="4118493"/>
            </a:xfrm>
            <a:prstGeom prst="rect">
              <a:avLst/>
            </a:prstGeom>
          </p:spPr>
        </p:pic>
      </p:grpSp>
      <p:sp>
        <p:nvSpPr>
          <p:cNvPr id="10" name="Rectangle 9"/>
          <p:cNvSpPr/>
          <p:nvPr/>
        </p:nvSpPr>
        <p:spPr>
          <a:xfrm>
            <a:off x="683568" y="4262827"/>
            <a:ext cx="4896544" cy="15696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GFပံုစံ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D1က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ို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တက္ေရာက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္္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သူူတိုင္းက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တက္ေရာက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္္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န႔တိုင္း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္မွတ္ေရးထိုး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ထားရမည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သက္ဆိုင္ရာ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DOPH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အရ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ာရွိက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မွန္မမွန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စိစစ္ထားရမည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သို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႕မဟ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ုုတ္ပါက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ေငြထုတ္ေပးမည္မဟုတ္ပ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ါ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548680"/>
            <a:ext cx="9077325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30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48680"/>
            <a:ext cx="8964488" cy="5155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D1 </a:t>
            </a:r>
            <a:r>
              <a:rPr lang="en-US" sz="20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ပံုစံကိုဘယ္လိုျဖည</a:t>
            </a:r>
            <a:r>
              <a:rPr lang="en-US" sz="20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္႕</a:t>
            </a:r>
            <a:r>
              <a:rPr lang="en-US" sz="20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မလဲ</a:t>
            </a:r>
            <a:r>
              <a:rPr lang="en-US" sz="20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???</a:t>
            </a:r>
            <a:endParaRPr lang="en-GB" sz="20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1136214"/>
            <a:ext cx="8892480" cy="5143556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တက္ေရာက္လာသူမ်ားအတြက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ေနထိုင္စားေသာက္စရိတ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 </a:t>
            </a:r>
            <a:endParaRPr lang="en-US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7" name="Picture 6" descr="Foo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80230"/>
            <a:ext cx="3312368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2924944"/>
            <a:ext cx="8435281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59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539552" y="2893000"/>
            <a:ext cx="8360982" cy="3416320"/>
          </a:xfrm>
          <a:prstGeom prst="rect">
            <a:avLst/>
          </a:prstGeom>
          <a:ln>
            <a:solidFill>
              <a:srgbClr val="0033CC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တစ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္ၿ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တည္းအတြင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ြားလာရပါ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ကတက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္ေရာက္သ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ူ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တစ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္ဦးလ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ွ်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င္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ံုေသက်ပ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၆,၀၀၀/ ႏႈ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န္းျဖင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ုတ္ေပ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  ၿ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နယ္အတြင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ြားလာရပါ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ံုေသက်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၁၀,၀၀၀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/-ႏႈ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န္းျဖင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ုတ္ေပးမည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>
              <a:lnSpc>
                <a:spcPct val="150000"/>
              </a:lnSpc>
            </a:pPr>
            <a:endParaRPr lang="en-US" sz="8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ဤထက္ပို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၍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ံုးစြဲခဲ့ပါ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ူရင္းလက္လက္မွတ္ေျပစာမ်ားကို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အေျခခံကာ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ေငြထုတ္ေပးမည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္ဆိုင္ရ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ၿ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နယ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ပင္ပမွလာ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၍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္ေရာက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္ၾ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ကသူမ်ား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ပေသ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ယ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ာဥ္စီးလက္မွတ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 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ပီးျပည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စံုေသ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ာေျ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ပစ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အရ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ခရီးစရိတ္ထုတ္ေပးမည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US" sz="8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ူရင္းယာဥ္စီးလက္မွတ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္/ျ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ပီးျပည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စံုေသာေျပစာ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မတင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ပႏိုင္ပါက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FFAသည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ယူ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နီဆက္ဖ္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ုတ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ားေသာ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လုပ္ေဖာ္ကိုင္ဖက္မ်ား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ြက္ေဒသတြင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ီးသ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ြားစရ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္ႏႈ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္းထား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နာက္ဆံုးထ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ုတ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ံုးျပဳကာ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လုပ္ငန္းစီမံခ်က္တြင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ပထားေသာ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အမ်ားဆံုးေငြပမာဏအထိ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ထုတ္ေပးရမည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9552" y="981889"/>
            <a:ext cx="4464496" cy="430887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တက္ေရာက္လာသူမ်ားအတြက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ီးစရိ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/>
              <a:t> </a:t>
            </a:r>
            <a:endParaRPr lang="en-GB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740425"/>
            <a:ext cx="3744416" cy="111251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3" y="1020792"/>
            <a:ext cx="3752471" cy="1758503"/>
          </a:xfrm>
          <a:prstGeom prst="rect">
            <a:avLst/>
          </a:prstGeom>
        </p:spPr>
      </p:pic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6038"/>
            <a:ext cx="8676456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90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539552" y="1105599"/>
            <a:ext cx="4464496" cy="430887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တက္ေရာက္လာသူမ်ားအတြက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ီးစရိ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/>
              <a:t> </a:t>
            </a:r>
            <a:endParaRPr lang="en-GB" sz="1600" dirty="0"/>
          </a:p>
        </p:txBody>
      </p:sp>
      <p:sp>
        <p:nvSpPr>
          <p:cNvPr id="12" name="Rectangle 11"/>
          <p:cNvSpPr/>
          <p:nvPr/>
        </p:nvSpPr>
        <p:spPr>
          <a:xfrm>
            <a:off x="467544" y="3140968"/>
            <a:ext cx="8496944" cy="2769989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အထ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ူးေဒသမ်ားျဖစ္သည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္႕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ခက္ခဲေသာျမိ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နယ္မ်ား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 (Annex 12) 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အတြက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က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်ပ္၃၀၀၀၀/-ႏွ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ုန္းျဖင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ထုတ္ေပ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းရမည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800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အမွန္တကယ္ခရီးစရိတ္ကုန္က်ေငြသည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ေျခအေနအေၾကာင္းတစ္ခုခုေၾကာင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့္ က်ပ္၃၀၀၀၀/ 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ထက္ပိုကုန္က်ခဲ႕လ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ွ်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င္အမ်ိဳးသားစီမံကိန္းမန္ေနဂ်ာ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(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သို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႕) ျ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ပည္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နယ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္/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ိုင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ိုင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္ေ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ဒသ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အေထြေထြအုပ္ခ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်ဳ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ပ္ေရ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ကာ္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မတီက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အတည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ပဳခြင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့္ျ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ပဳထ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ားေသာ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ႏွဳ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န္းထ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ား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်ားျဖင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စီမ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ံကိန္းသံုးခုစလံုးတြင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တစ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္ေျပးညီခြင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့္ျပဳႏ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င္သည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endParaRPr lang="en-GB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13" name="Picture 12" descr="Enjoy Your Journey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37543"/>
            <a:ext cx="1812925" cy="181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Enjoy Your Journey Bu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019" y="1065535"/>
            <a:ext cx="3402965" cy="200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3367"/>
            <a:ext cx="8712968" cy="6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20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39552" y="116632"/>
            <a:ext cx="1300356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zawgyi1" panose="020B0604020202020204" pitchFamily="34" charset="0"/>
                <a:cs typeface="zawgyi1" panose="020B0604020202020204" pitchFamily="34" charset="0"/>
              </a:rPr>
              <a:t>Annex 12</a:t>
            </a:r>
            <a:endParaRPr lang="en-GB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799539"/>
            <a:ext cx="8712968" cy="5293757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ခက္ခဲေ</a:t>
            </a:r>
            <a:r>
              <a:rPr lang="en-US" sz="20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ဒသျမိ</a:t>
            </a: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sz="20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နယ္မ်ားစာရင္း</a:t>
            </a:r>
            <a:endParaRPr lang="en-US" sz="2000" dirty="0" smtClean="0">
              <a:solidFill>
                <a:schemeClr val="bg1">
                  <a:lumMod val="65000"/>
                </a:schemeClr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ရန္ကုန္တိုင္းေဒသၾကီး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ကိုကိုးက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ၽြ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ရွမ္းျပည္နယ္ေတာင္ပိုင္း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ကြန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္ွ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ဟိန္း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ေမာက္မယ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မိုင္းပန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ွမ္းျပည္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နယ္ေျမာက္ပိုင္း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မန္တံု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ပန္ယန္း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ပန္ခမ္း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ပန္၀ိုင္၊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မိုင္းေမာ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ေလာက္ကိုင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ကုန္းၾကမ္း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နားဖန္း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ွမ္းျပည္နယ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္အေရ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ွ႕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ပိုင္း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မိုင္းယန္း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မိုင္းခတ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မိုင္းလား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မိုင္းေယာင္း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မိုင္းဆတ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မိုင္းတံု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မက္မန္း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စစ္ကိုင္းတိုင္းေဒသၾကီး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ေဖာင္းျပင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 ခႏၱ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ီး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ဟုမၼလင္း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ေလရွီး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လဟယ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နန္းယြန္း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ရခိုင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ပည္နယ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မာရ္ေအာင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ဘူးသီးေတာင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ေမာင္းေတာ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မေကြးတိုင္းေဒသၾက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ီး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ေဆာ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ဂန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္႔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ေဂ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ါ၊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ထီးလင္း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ကရင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ပည္နယ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ဖာပြန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ကယားျပည္နယ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(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ရွားေတာ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ဖားေဆာင္း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မယ္စဲ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ကခ်င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ပည္နယ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(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ဖားကန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္႔၊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တနိုင္း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ခ်ီေဖ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ြ၊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ေဆာ့ေလာ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အင္ဂ်န္းယန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မံစီ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ပူတာအို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ဆြန္ပရာဘြန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ေနာင္မြန္း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ေခါင္လန္ဖူး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မခ်မ္းေဘာ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ခ်င္းျပည္နယ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(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မင္းတပ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မတူပီ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ကန္ပက္လက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္၊ ပလက္၀၊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ဟားခါး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ထန္တလန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ဖလမ္း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၊တီးတိန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္၊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တြန္းဇံ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  </a:t>
            </a:r>
          </a:p>
          <a:p>
            <a:pPr>
              <a:lnSpc>
                <a:spcPct val="150000"/>
              </a:lnSpc>
            </a:pPr>
            <a:endParaRPr lang="en-US" sz="20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86" y="44624"/>
            <a:ext cx="7279618" cy="57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5723964"/>
            <a:ext cx="312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စာမ်က</a:t>
            </a:r>
            <a:r>
              <a:rPr lang="en-US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္ႏွာ ၁၃၄</a:t>
            </a:r>
            <a:endParaRPr lang="en-US" dirty="0">
              <a:solidFill>
                <a:srgbClr val="FF0000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70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7E2046-8DFD-4C6E-AB2C-AB63FD98EE61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539552" y="1412776"/>
            <a:ext cx="7848600" cy="439248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anchor="t"/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MCFU 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ဝန္ထမ္း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ဖြဲ႕စည္းပံု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endParaRPr lang="en-US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ဘတ္ဂ်က္စီမံခန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္႔ချြ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ဲခင္း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လုပ္ပိုင္ခြင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လႊဲအပ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</a:t>
            </a:r>
            <a:endParaRPr lang="en-US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သံုးလပတ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</a:t>
            </a:r>
            <a:r>
              <a:rPr lang="en-US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ြထုတ္ေပးျခင္းဆိုင္ရာ</a:t>
            </a:r>
            <a:r>
              <a:rPr lang="en-GB" b="1" dirty="0">
                <a:latin typeface="Win Researcher" panose="02000608020000020004" pitchFamily="2" charset="0"/>
              </a:rPr>
              <a:t> </a:t>
            </a:r>
            <a:r>
              <a:rPr lang="en-GB" b="1" dirty="0"/>
              <a:t>Flow Chart</a:t>
            </a:r>
            <a:endParaRPr lang="en-GB" b="1" dirty="0" smtClean="0">
              <a:latin typeface="Win Researcher" panose="02000608020000020004" pitchFamily="2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ေငြထုတ္ေပးျခင္းဆုိင္ရာ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ေကာင္းမြန္ေသာ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practice ႏွင့္ 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လြဲတတ္ေသာ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အမွားမ်ား</a:t>
            </a:r>
            <a:endParaRPr lang="en-US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အဖြဲ႕လိုက္စုေပါင္းေလ့က်င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ခန္း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zawgyi1" panose="020B0604020202020204" pitchFamily="34" charset="0"/>
              <a:cs typeface="zawgyi1" panose="020B0604020202020204" pitchFamily="34" charset="0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539552" y="644471"/>
            <a:ext cx="78486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/>
              <a:t>OUTLINE</a:t>
            </a:r>
            <a:endParaRPr lang="en-US" sz="2000" b="1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683568" y="6334604"/>
            <a:ext cx="8208912" cy="36001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4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539552" y="332656"/>
            <a:ext cx="8208912" cy="5519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အထူး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လုပ္ငန္းမ်ားအတြက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ေငြထုတ္ေပးျခင္း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39552" y="1052736"/>
            <a:ext cx="8208912" cy="532859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အထူးလုပ္ငန္းမ်ားတြက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ခရီးစရိတ္ကို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GF 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ံုစ၊ံ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D1က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ို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အသံုးျပ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ဳ၍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သံုးလပတ္လုပ္ငန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္းစ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ီမံခ်က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အရ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ထုတ္ေပ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အထူးလုပ္ငန္းမ်ားျဖစ္ေသာ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ကြင္းဆင္းေလ့လာမႈမ်ား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က်န္းမာေရးလုပ္သား၊ေစတနာ့၀န္ထမ္းမ်ားကို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ဆုေၾကးေပးမႈမ်ား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အိမ္တိုင္ရာေရာက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သြားၾကည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လာေရာက္ရန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ပ်က္ကြက္သူမ်ားကို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လုိက္လံရွာေဖ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ြျ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သလိပ္စုေဆာင္းရန္ခရီးစရိတ္မ်ား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 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ေက်းလက္က်န္းမာေရး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ေစတနာ့၀န္ထမ္းမ်ားအတြက္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ခရီးစရိတ္မ်ား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အိမ္တိုင္ရာေရာက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ပဳစုေစာင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ေရွာက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အေ၀းေရာက္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ကြင္းဆင္းလုပ္သားမ်ားကို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ကီးၾကပ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သက္တူရြယ္တူအခ်င္းခ်င္း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ႏွ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စ္သိမ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ေဆြးေ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ႏြ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းပညာေပးျခင္းမ်ား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</a:t>
            </a:r>
          </a:p>
          <a:p>
            <a:pPr>
              <a:lnSpc>
                <a:spcPct val="170000"/>
              </a:lnSpc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DOTSလုပ္အားေပးမ်ားအတြက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ဆုေၾကးေငြမ်ား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</a:p>
          <a:p>
            <a:pPr>
              <a:lnSpc>
                <a:spcPct val="170000"/>
              </a:lnSpc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ဓာတ္မွန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္႐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ိုက္လုပ္အားေပးသမားမ်ားအတြက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ဆုေၾကးေငြမ်ား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အဏုၾကည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မွန္ဘီလူးျဖင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ေရာဂါရွာေဖြေရးလုပ္သားမ်ားအတြက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ဆုေၾကးေငြမ်ား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</a:t>
            </a:r>
          </a:p>
          <a:p>
            <a:pPr>
              <a:lnSpc>
                <a:spcPct val="170000"/>
              </a:lnSpc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ဓာတ္ခြဲက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ၽြ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မ္းက်င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္ႏွင့္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ဓာတ္ခြဲအကူလုပ္သားမ်ားအတြက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ဆုေၾကးေငြမ်ား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</a:p>
          <a:p>
            <a:pPr>
              <a:lnSpc>
                <a:spcPct val="170000"/>
              </a:lnSpc>
            </a:pPr>
            <a:endParaRPr lang="en-US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70000"/>
              </a:lnSpc>
            </a:pPr>
            <a:endParaRPr lang="en-US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14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3568" y="1268760"/>
            <a:ext cx="8208912" cy="496855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ေဆးယဥ္ပါးတီဘီလူနာမ်ား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ခရီးစရိတ္ေထာက္ပံ့ေငြမ်ား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</a:p>
          <a:p>
            <a:pPr>
              <a:lnSpc>
                <a:spcPct val="17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က်န္းမာေရးပညာေပးကိစၥရပ္မ်ားအတြက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ခရီးစရိတ္မ်ား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၊</a:t>
            </a:r>
          </a:p>
          <a:p>
            <a:pPr>
              <a:lnSpc>
                <a:spcPct val="17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ဓါတ္ခြဲက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ၽြ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မ္းက်င္မ်ားအတြက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နည္းပညာအကူအညီ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အျခားေသာေထာက္ပံ့စရိတ္မ်ား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ဓါတ္ခြဲက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ၽြ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မ္းက်င္မ်ားအတြက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ၽြ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မ္းက်င္မ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ွဳ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ဆိုင္ရာ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အေထာက္အပံ့စရိတ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</a:p>
        </p:txBody>
      </p:sp>
      <p:pic>
        <p:nvPicPr>
          <p:cNvPr id="7" name="Picture 6" descr="G:\BI files\BI flash drive 1\TB\dot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24" y="3531010"/>
            <a:ext cx="228600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mage result for mdr TB patient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3573016"/>
            <a:ext cx="1768087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Image result for EXRAY machin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40" y="3543910"/>
            <a:ext cx="2329180" cy="125324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itle 2"/>
          <p:cNvSpPr txBox="1">
            <a:spLocks/>
          </p:cNvSpPr>
          <p:nvPr/>
        </p:nvSpPr>
        <p:spPr>
          <a:xfrm>
            <a:off x="683568" y="404664"/>
            <a:ext cx="8208912" cy="5519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အထူး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လုပ္ငန္းမ်ားအတြက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ေငြထုတ္ေပးျခင္း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509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549788" y="260648"/>
            <a:ext cx="820891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အထူး</a:t>
            </a:r>
            <a:r>
              <a:rPr lang="en-GB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လုပ္ငန္းမ်ားအတြက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ေငြထုတ္ေပးျခင္း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49788" y="1066964"/>
            <a:ext cx="8208912" cy="517034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ဓါတ္ခြဲက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ြ်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မ္းက်င္မ်ားအတြက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ြ်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မ္းက်င္မူ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သြားလာရခက္ခ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ဲေသာေ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ဒသအတြက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ခ်ီးျမွင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စရိတ္မ်ား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မိတ္ဖက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္ၿ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ပည္သူ႕ေဆးရံုမ်ားမ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 တီဘီတာ၀န္ခံမ်ားအတြက္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ကြ်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မ္းက်င္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ွဳႏွ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င့္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ခရီးစရိတ္အတြက္ခ်ီးျမွင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ေငြမ်ား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ငွက္ဖ်ားလူနာမ်ားအား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DOT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စနစ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ဖင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                             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ေဆးတိုက္သူမ်ားအတြက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ဆုေၾကးေငြမ်ား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၃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ရက္ေဆးတိုက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ပီးေနာက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ငွက္ဖ်ားပိုးရွိမရွိ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                                      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အဏုၾကည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မွန္ဘီလူးျဖင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စစ္ေဆးေပးသူမ်ားအတြက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ဆုေၾကးေငြမ်ား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</a:t>
            </a:r>
          </a:p>
          <a:p>
            <a:pPr>
              <a:lnSpc>
                <a:spcPct val="17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ငွက္ဖ်ားေဆး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နမူနာမ်ားကို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အရည္အေသြး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စစ္ေဆးေပးသည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အစားအေသာက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္ႏွင့္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ေဆးဝါးကြပ္ကဲေရး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ကြ်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မ္းက်င္သူမ်ားအတြက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ဆုေၾကးေငြမ်ား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</a:p>
          <a:p>
            <a:pPr>
              <a:lnSpc>
                <a:spcPct val="17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ေဆးဝါးမ်ား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၏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ေဘးထြက္ဆိုးက်ိဳးမ်ားကို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မွတ္တမ္းတင္သူမ်ားအတြက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ဆုေၾကးေငြမ်ား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</a:p>
          <a:p>
            <a:pPr>
              <a:lnSpc>
                <a:spcPct val="170000"/>
              </a:lnSpc>
            </a:pPr>
            <a:endParaRPr lang="en-GB" sz="14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7" name="Picture 6" descr="Image result for malaria patien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018" y="2780928"/>
            <a:ext cx="2502981" cy="14401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4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539552" y="922948"/>
            <a:ext cx="820891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အထူး </a:t>
            </a:r>
            <a:r>
              <a:rPr lang="en-US" sz="160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လုပ္ငန္းမ်ားအတြက္ ေငြထုတ္ေပးျခင္း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508629" y="1509553"/>
            <a:ext cx="8229600" cy="4799767"/>
          </a:xfrm>
          <a:prstGeom prst="rect">
            <a:avLst/>
          </a:prstGeom>
          <a:ln>
            <a:solidFill>
              <a:srgbClr val="17375E"/>
            </a:solidFill>
          </a:ln>
        </p:spPr>
        <p:txBody>
          <a:bodyPr>
            <a:norm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အိပ္ခ်္အိုင္ဗြီပိုးရွိတီဘီလူနာ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(သို႕မဟုတ္)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တီဘီပိုးရွိအိပ္ခ်္အိုင္ဗြီလူနာမ်ားအား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ကုသမွဳခံယူရ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န္ လႊ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ဲေျပာင္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းေ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ပးျခင္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း</a:t>
            </a:r>
          </a:p>
          <a:p>
            <a:pPr>
              <a:lnSpc>
                <a:spcPct val="170000"/>
              </a:lnSpc>
            </a:pP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သုေတသနလုပ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္ငန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္းမ်ားေဆာင္ရြက္ျ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</a:t>
            </a:r>
            <a:endParaRPr lang="en-US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70000"/>
              </a:lnSpc>
            </a:pP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ရက္ခ်ိန္းပ်က္ကြက္သူမ်ားကိုရွာေဖြ/ဆက္သြယ္ျခင္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း</a:t>
            </a:r>
          </a:p>
          <a:p>
            <a:pPr>
              <a:lnSpc>
                <a:spcPct val="170000"/>
              </a:lnSpc>
            </a:pP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သက္ရြယ္ဆင့္တူပညာေပ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းျ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ခင္းဆိုင္ရာ 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Mobilization</a:t>
            </a:r>
          </a:p>
          <a:p>
            <a:pPr>
              <a:lnSpc>
                <a:spcPct val="170000"/>
              </a:lnSpc>
            </a:pP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တီဘီအိပ္ခ်္အိုင္ဗြီလုပ္ငန္းမ်ားအတြက္ 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PLHIV 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မ်ားကိုေထာက္ပ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ံ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့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my-MM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ပးျခင္းမ်ား </a:t>
            </a:r>
            <a:endParaRPr lang="en-US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4509120"/>
            <a:ext cx="3037284" cy="1656184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5565"/>
            <a:ext cx="8281999" cy="667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63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836712"/>
            <a:ext cx="828092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60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Applicable claims for training , Meeting &amp; workshop</a:t>
            </a:r>
            <a:endParaRPr lang="en-GB" sz="16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7544" y="1340768"/>
            <a:ext cx="8229600" cy="5005216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သင္တန္း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အစည္းအေ၀း၊ 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အသိေပးစည္း႐ံုးသည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့္အစည္းအေ၀းမ်ား 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က်င္းပရန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ပင္ဆင္ရာ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၌ 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အမွန္တကယ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အသံုးျပဳခဲ့ေသာကုန္က်စရိတ္မ်ား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ဥပမာ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စာေရးကိရိယာ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ပံု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ႏွ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ေနရာငွားရမ္းျခင္း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အသံပိုင္းဆိုင္ရာ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ငွားရမ္းျခင္း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မီးစက္စသည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္)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တို႔ကို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သက္ဆိုင္ရာေျပစာ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ကုန္ပို႔လႊာ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စသည္တို႔ကို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ပပါက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ြျ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ပန္လည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ထုတ္ေပးမည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အသံုးစရိတ္ရွင္းတမ္းပံုစံ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(GFပံုစံ၊D2)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တြင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သင္တန္း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/အစည္းအေ၀းအတြက္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ထုတ္ေပးခဲ့သည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ေငြအားလံုး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အက်ဥ္းခ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်ဳ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ပ္ေဖာ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တိုက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္႐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ိုက္ေငြထုတ္ေပးျခင္းအတြက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္္္ D1, D2, PV1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ဟူေသာ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ပံုစံသံုးမ်ိဳး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ကိုသာ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အသံုးျပဳသည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ဤရွင္းတမ္းကို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သက္ဆိုင္ရာ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DOPHအရာရွိက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ေထာက္ခံေပးရမည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7" name="Picture 6" descr="Image result for stationery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2885567"/>
            <a:ext cx="1512167" cy="1548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age result for training venu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894873"/>
            <a:ext cx="2448272" cy="1538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Image result for PA syste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67164"/>
            <a:ext cx="1371684" cy="171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Image result for generator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885569"/>
            <a:ext cx="1512168" cy="137877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467544" y="404664"/>
            <a:ext cx="8280920" cy="430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GB" sz="2800" b="1" kern="120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D 2 </a:t>
            </a:r>
            <a:r>
              <a:rPr lang="en-US" altLang="zh-CN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ပံုစံကိုဘယ္လိုျဖည</a:t>
            </a:r>
            <a:r>
              <a:rPr lang="en-US" altLang="zh-CN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္႕</a:t>
            </a:r>
            <a:r>
              <a:rPr lang="en-US" altLang="zh-CN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မလဲ</a:t>
            </a:r>
            <a:r>
              <a:rPr lang="en-US" altLang="zh-CN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????</a:t>
            </a:r>
            <a:endParaRPr lang="en-US" sz="16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9552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306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7504" y="188640"/>
            <a:ext cx="216000" cy="180000"/>
          </a:xfrm>
        </p:spPr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692696"/>
            <a:ext cx="8363272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60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Applicable claims for training , Meeting &amp; workshop</a:t>
            </a:r>
            <a:endParaRPr lang="en-GB" sz="16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123066"/>
            <a:ext cx="8363272" cy="5228374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၄.၁.၃။  အက်ံဳး၀င္ေသာ 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ေနရာငွားရမ္းခမ်ား</a:t>
            </a:r>
            <a:endParaRPr lang="en-US" sz="1600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GB" sz="1600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၁။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MOHS၏ လက္၀ယ္ရွိ အေဆာက္အအံုမ်ားအပါအ၀င္ျ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ဖစ္ေသာ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ႏ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ုိင္ငံပိုင္အေဆာက္အအံုမ်ားကိုျဖစ္ေစ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GFATMက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အိမ္ငွားရမ္းခ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က်ခံထားျခင္းမရွိေသာ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အေဆာက္အအံုမ်ားကိုျဖစ္ေစ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ငွားရမ္း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၍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သင္တန္း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 အစည္းအေ၀း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အသံုးျပဳရပါက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GFATM ၏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ေငြေၾကးကို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သံုးစြဲခြင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ရွိသည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မည္သည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အဆင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တြင္မဆို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MOHSကပိုင္ဆိုင္ေသာ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သို႔မဟုတ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စီမံခန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္႔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ခြဲေနေသာ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အေဆာက္အအံုအားလံုးသည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ငွားရမ္းခ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ႏွင့္ အက်ံဳး၀င္သည္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057" y="4025143"/>
            <a:ext cx="5244239" cy="193715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22" y="188640"/>
            <a:ext cx="838835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68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548680"/>
            <a:ext cx="8208912" cy="5155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>
              <a:lnSpc>
                <a:spcPct val="150000"/>
              </a:lnSpc>
            </a:pPr>
            <a:r>
              <a:rPr lang="en-US" sz="2000" b="1" kern="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2000" b="1" kern="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ေင</a:t>
            </a:r>
            <a:r>
              <a:rPr lang="en-US" sz="2000" b="1" kern="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ြျ</a:t>
            </a:r>
            <a:r>
              <a:rPr lang="en-US" sz="2000" b="1" kern="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ပန္လည္ထုတ္ေပးျခင္း</a:t>
            </a:r>
            <a:r>
              <a:rPr lang="en-US" sz="2000" b="1" kern="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(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Reimbursement)</a:t>
            </a:r>
            <a:endParaRPr lang="en-GB" sz="2000" b="1" kern="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46694"/>
            <a:ext cx="8229600" cy="491861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DOA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 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ပည္နယ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တိုင္းေဒသႀကီး႐ံုးခ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်ဳ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ပ္ရွိ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FFAထံသို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႔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သြားေရာက္ထုတ္ယူမည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သူတစ္ဦးကို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 တာ၀န္ေပးအပ္ရမည္။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ေငြထုတ္ယူမည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သူသည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ယင္းအရာရွိ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၏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ကိုယ္စားလွယ္လႊဲစာကို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ယူေဆာင္လာရမည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ကိုယ္စားလွယ္လႊဲစာပံုစံကုိအသံုးျပဳရမည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r>
              <a:rPr lang="en-US" sz="1600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(Page 130, 131)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ေငြထုတ္သူ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၏ႏ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ိုင္ငံသားစိစစ္ေရးလက္မွတ္ကိုယူေဆာင္လာရမည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GF ပံုစံD1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တစ္ေစာင္တည္းတြင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ေငြေတာင္းခံသူမ်ားက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လက္မွတ္ေရးထိုးကာ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DOA က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ကိုယ္စားလွယ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လႊဲလိုက္ေသာ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ေငြထုတ္သူမွတစ္ဆင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စုေပါင္းေတာင္းခံႏိုင္သည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6" name="Picture 5" descr="Image result for myanmar idenity car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293096"/>
            <a:ext cx="2880320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Image result for authorizatio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544" y="4365103"/>
            <a:ext cx="1933872" cy="165618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696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332656"/>
            <a:ext cx="8208912" cy="5155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>
              <a:lnSpc>
                <a:spcPct val="150000"/>
              </a:lnSpc>
            </a:pPr>
            <a:r>
              <a:rPr lang="en-US" sz="2000" kern="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2000" b="1" kern="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ေင</a:t>
            </a:r>
            <a:r>
              <a:rPr lang="en-US" sz="2000" b="1" kern="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ြျ</a:t>
            </a:r>
            <a:r>
              <a:rPr lang="en-US" sz="2000" b="1" kern="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ပန္လည္ထုတ္ေပးျခင္း</a:t>
            </a:r>
            <a:r>
              <a:rPr lang="en-US" sz="2000" b="1" kern="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(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Reimbursement)</a:t>
            </a:r>
            <a:endParaRPr lang="en-GB" sz="2000" b="1" kern="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7544" y="866699"/>
            <a:ext cx="8229600" cy="5154589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အခ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်ဳ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ပ္အားျဖင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ြျ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ပန္လည္ထုတ္ေပးရန္အတြက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ေတာင္းခံရာတြင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ေအာက္ပါပံုစံမ်ား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စာရြက္စာတမ္း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မ်ားပါ၀င္ရမည္ </a:t>
            </a:r>
            <a:endParaRPr lang="en-GB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အေသးစိတ္အခ်က္အလက္မ်ား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္ျပဳမႈမ်ားပါ၀င္သည့္ GF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ပံုစံ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D1</a:t>
            </a:r>
            <a:endParaRPr lang="en-GB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အေသးစိတ္အခ်က္အလက္မ်ား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္ျပဳမႈမ်ားပါ၀င္သည့္ GF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ပံုစံ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D2</a:t>
            </a:r>
            <a:endParaRPr lang="en-GB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ေနာက္ဆက္တြဲ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၄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တြင္ေဖာ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ပထားသည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အတိုင္း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ခိုင္လံုေသာ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ေျပစာမ်ား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ကုန္ပို႔လႊာမ်ား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ေျပစာမ်ား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မရႏိုင္ပါက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GFပံုစံ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PV1</a:t>
            </a:r>
            <a:endParaRPr lang="en-GB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ပစၥည္း၀ယ္ယူမႈတိုင္း ၀န္ေဆာင္မႈတိုင္းတြင္ ေနာက္ဆက္တြဲ၂တြင္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ေဖာ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ပထားေသာ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UNOPS ပစၥည္း၀ယ္ယူေရး မူ၀ါဒမ်ားကို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လိုက္နာရမည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အေထာက္အထားျပ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ဳ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စာရြက္စာတမ္းမ်ားကို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ပရမည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6" name="Picture 5" descr="Image result for handover the cash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12" t="-400" r="4325" b="28400"/>
          <a:stretch/>
        </p:blipFill>
        <p:spPr bwMode="auto">
          <a:xfrm>
            <a:off x="3583280" y="4221088"/>
            <a:ext cx="4877152" cy="16459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345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E4BA37-7F9A-42B1-BE85-808B4A636C75}" type="slidenum">
              <a:rPr lang="en-GB" smtClean="0"/>
              <a:pPr>
                <a:defRPr/>
              </a:pPr>
              <a:t>28</a:t>
            </a:fld>
            <a:endParaRPr lang="en-GB" dirty="0"/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251520" y="584507"/>
            <a:ext cx="8568952" cy="953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>
                <a:latin typeface="Zawgyi-One" panose="020B0604030504040204" pitchFamily="34" charset="0"/>
                <a:cs typeface="Zawgyi-One" panose="020B0604030504040204" pitchFamily="34" charset="0"/>
              </a:rPr>
              <a:t>တာ၀န္လႊဲအပ္ျ</a:t>
            </a:r>
            <a:r>
              <a:rPr lang="en-US" sz="20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ခင္းခံရေသာ</a:t>
            </a:r>
            <a:r>
              <a:rPr lang="en-US" sz="20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20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ေငြထုတ္သူ</a:t>
            </a:r>
            <a:r>
              <a:rPr lang="en-US" sz="2000" dirty="0">
                <a:latin typeface="Zawgyi-One" panose="020B0604030504040204" pitchFamily="34" charset="0"/>
                <a:cs typeface="Zawgyi-One" panose="020B0604030504040204" pitchFamily="34" charset="0"/>
              </a:rPr>
              <a:t> (Nominated Drawer) </a:t>
            </a:r>
            <a:r>
              <a:rPr lang="en-US" sz="20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မွတဆင</a:t>
            </a:r>
            <a:r>
              <a:rPr lang="en-US" sz="2000" dirty="0">
                <a:latin typeface="Zawgyi-One" panose="020B0604030504040204" pitchFamily="34" charset="0"/>
                <a:cs typeface="Zawgyi-One" panose="020B0604030504040204" pitchFamily="34" charset="0"/>
              </a:rPr>
              <a:t>့္ ျ</a:t>
            </a:r>
            <a:r>
              <a:rPr lang="en-US" sz="20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ပဳလုပ္သည</a:t>
            </a:r>
            <a:r>
              <a:rPr lang="en-US" sz="2000" dirty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20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ေငြေပးေခ်မႈမ်ားကို</a:t>
            </a:r>
            <a:r>
              <a:rPr lang="en-US" sz="20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20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စဥ္ဆက္မျပတ</a:t>
            </a:r>
            <a:r>
              <a:rPr lang="en-US" sz="20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20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ေစာင</a:t>
            </a:r>
            <a:r>
              <a:rPr lang="en-US" sz="2000" dirty="0">
                <a:latin typeface="Zawgyi-One" panose="020B0604030504040204" pitchFamily="34" charset="0"/>
                <a:cs typeface="Zawgyi-One" panose="020B0604030504040204" pitchFamily="34" charset="0"/>
              </a:rPr>
              <a:t>့္ၾ</a:t>
            </a:r>
            <a:r>
              <a:rPr lang="en-US" sz="20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ကပ္စစ္ေဆးျခင္း</a:t>
            </a:r>
            <a:r>
              <a:rPr lang="en-US" sz="2000" dirty="0">
                <a:latin typeface="Zawgyi-One" panose="020B0604030504040204" pitchFamily="34" charset="0"/>
                <a:cs typeface="Zawgyi-One" panose="020B0604030504040204" pitchFamily="34" charset="0"/>
              </a:rPr>
              <a:t> </a:t>
            </a:r>
            <a:endParaRPr lang="en-GB" sz="20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3139" name="Rectangle 3138"/>
          <p:cNvSpPr/>
          <p:nvPr/>
        </p:nvSpPr>
        <p:spPr>
          <a:xfrm>
            <a:off x="251520" y="1926771"/>
            <a:ext cx="8568952" cy="41665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ပည္သူ႔က်န္းမာေရးဦးစီးဌာန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/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ကုသေရးဦးစီးဌာနက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စတင္ေတာင္းဆိုျပီး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က်န္းမာေရး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အားကစား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ဝန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္ၾ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ကီးဌာနက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ပဳပါက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UNOPS-PR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ပည္သူ႔က်န္းမာေရးဦးစီးဌာန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/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ကုသေရးဦးစီးဌာနမ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ွ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တာဝန္ရွိသူမ်ား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ႏွင့္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အတူ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တာ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၀န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္လ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ႊဲ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ခင္းခံရေသာ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ေငြထုတ္သူ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(Nominated  Drawer)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မွတဆင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ပဳလုပ္သည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ေငြေပးေခ်မႈမ်ားကို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စစ္ေဆးအတည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ပဳျ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ခင္း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ပဳလုပ္မည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ိုစစ္ေဆးအတည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္ျပဳျ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ခင္းကိစ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ၥျ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ပဳလုပ္ရျခင္းမွာ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တာ၀န္လႊဲအပ္ျ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ခင္းခံရေသာ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ေငြထုတ္သူ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(Nominated Drawer)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တစ္ဦးဦးက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္ျပ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ထားေသာ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စာရင္းစာရြက္ပ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ါ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ေငြလက္ခ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ရရ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ွိသူမ်ား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ေငြေပးေခ်မႈမ်ား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မွန္ကန္ေၾကာင္း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ေသခ်ာေစရန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္ႏွင့္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ထိုေငြေပးေခ်မႈမ်ားအား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စဥ္ဆက္မျပတ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ေစာင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့္ၾ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ကပ္စစ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ဆး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ဖစ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ိုေလ့က်င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ခန္းျပဳလုပ္ပါက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ေတာ္သည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စဥ္ဆက္မျပတ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ေစာင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့္ၾ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ကပ္စစ္ေဆးသည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့္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နည္းလမ္းမ်ား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အသံုးျပဳမည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ဖစ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္ၿ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ပီး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ရန္ပုံေငြက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ငြလက္ခ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ရရ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ွိသ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ူမ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်ားက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ေငြပမာဏ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မွန္မွန္ကန္ကန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ရရွိေၾကာင္း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ေသခ်ာေစမည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 </a:t>
            </a:r>
            <a:r>
              <a:rPr lang="en-US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(Page 59)</a:t>
            </a:r>
            <a:endParaRPr lang="en-GB" dirty="0">
              <a:solidFill>
                <a:srgbClr val="FF0000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542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51C3E6-1A54-4AF9-8DE5-D69BB68D69BF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251520" y="692696"/>
            <a:ext cx="813690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sz="2000" b="1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ကိဳ</a:t>
            </a:r>
            <a:r>
              <a:rPr lang="en-US" sz="2000" b="1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တင္ေင</a:t>
            </a:r>
            <a:r>
              <a:rPr lang="en-US" sz="2000" b="1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ြ</a:t>
            </a:r>
            <a:endParaRPr lang="en-GB" sz="20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10" name="Picture 9" descr="Image result for cash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443" y="1412776"/>
            <a:ext cx="2939961" cy="167213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11" name="Picture 2" descr="G:\Images\advanc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463" y="3501008"/>
            <a:ext cx="2707922" cy="194421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08112" y="1484784"/>
            <a:ext cx="48965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ကိဳတင္ေငြထိန္းသိမ္းသူခန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္႕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အပ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</a:t>
            </a:r>
            <a:endParaRPr lang="en-US" sz="1600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US" sz="800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အမ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်ဳ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ိးသားစီမံကိန္းမန္ေနဂ်ာသည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DOPH မွ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အရာရွိတစ္ဦးကို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ကိဳတင္ေငြထိန္းသိမ္းသူအျဖစ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္႔အပ္ရန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ာ၀န္ရွိမည္။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ဗဟိုအဆင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့္/ျ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ပည္နယ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္/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တိုင္းေဒသႀကီးအဆင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့္/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ခ႐ိုင္အဆင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့္/ ၿ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နယ္အဆင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တို႔တြင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အလားတ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ူ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ာ၀န္မ်ားကို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ထမ္းေဆာင္ေနရသည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MOHS ၏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အရာရွိမ်ား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စာေရးမ်ား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အျခားဝန္ထမ္း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မ်ားကို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ဤတာ၀န္ကို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္႔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္ႏ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ိုင္သည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/>
              <a:t>။ </a:t>
            </a:r>
            <a:endParaRPr lang="en-US" sz="1600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စီမံကိန္းမန္ေနဂ်ာသည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UNOPS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႔ ၾ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ြြ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ထိန္းသိမ္းသူခန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္႔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အပ္မႈပံုစံ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(ပံုစံAM1)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ကိုတင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ပရမည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62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395536" y="692696"/>
            <a:ext cx="8424936" cy="5155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268288" indent="-268288" algn="l" defTabSz="914400" rtl="0" eaLnBrk="0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defTabSz="914400" rtl="0" eaLnBrk="0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defTabSz="914400" rtl="0" eaLnBrk="0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indent="0"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MCFU </a:t>
            </a:r>
            <a:r>
              <a:rPr lang="en-US" sz="20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ဝန္ထမ္း</a:t>
            </a: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20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ဖြဲ႕စည္းပံု</a:t>
            </a:r>
            <a:endParaRPr lang="en-US" sz="2000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530384"/>
              </p:ext>
            </p:extLst>
          </p:nvPr>
        </p:nvGraphicFramePr>
        <p:xfrm>
          <a:off x="395536" y="1340768"/>
          <a:ext cx="8424934" cy="4766334"/>
        </p:xfrm>
        <a:graphic>
          <a:graphicData uri="http://schemas.openxmlformats.org/drawingml/2006/table">
            <a:tbl>
              <a:tblPr/>
              <a:tblGrid>
                <a:gridCol w="4536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682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201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6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zawgyi1" panose="020B0604020202020204" pitchFamily="34" charset="0"/>
                          <a:ea typeface="Tahoma" panose="020B0604030504040204" pitchFamily="34" charset="0"/>
                          <a:cs typeface="zawgyi1" panose="020B0604020202020204" pitchFamily="34" charset="0"/>
                        </a:rPr>
                        <a:t>Designation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zawgyi1" panose="020B0604020202020204" pitchFamily="34" charset="0"/>
                        <a:ea typeface="Tahoma" panose="020B0604030504040204" pitchFamily="34" charset="0"/>
                        <a:cs typeface="zawgyi1" panose="020B060402020202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ျ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ပည္နယ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္/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တိုင္း</a:t>
                      </a:r>
                      <a:endParaRPr lang="en-US" sz="1800" b="1" dirty="0">
                        <a:latin typeface="Zawgyi-One" panose="020B0604030504040204" pitchFamily="34" charset="0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အေရအတြက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927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ဘ႑ာေရးစီမံခန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္႔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ခြဲမႈအရာရွိ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  <a:p>
                      <a:pPr algn="l" rtl="0" font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Financial Management</a:t>
                      </a:r>
                      <a:r>
                        <a:rPr lang="en-US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Officer</a:t>
                      </a:r>
                      <a:endParaRPr lang="en-US" sz="1600" b="1" kern="12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ရန္ကုန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1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069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ဘ႑ာေရးအရာ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ရွိ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Finance</a:t>
                      </a:r>
                      <a:r>
                        <a:rPr lang="en-US" sz="16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Officer</a:t>
                      </a:r>
                      <a:endParaRPr lang="en-US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Zawgyi-One" panose="020B0604030504040204" pitchFamily="34" charset="0"/>
                        <a:ea typeface="Tahoma" panose="020B0604030504040204" pitchFamily="34" charset="0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ရန္ကုန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2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49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တြဲဖက္ဘ႑ာေရးအရာ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ရွိ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Finance</a:t>
                      </a:r>
                      <a:r>
                        <a:rPr lang="en-US" sz="16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Analyst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Zawgyi-One" panose="020B0604030504040204" pitchFamily="34" charset="0"/>
                        <a:ea typeface="Tahoma" panose="020B0604030504040204" pitchFamily="34" charset="0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ရန္ကုန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4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591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ဘ႑ာေရးလက္ေထာက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Finance</a:t>
                      </a:r>
                      <a:r>
                        <a:rPr lang="en-US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Assistant</a:t>
                      </a:r>
                      <a:endParaRPr lang="en-US" sz="1600" b="1" kern="12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ရန္ကုန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14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8593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နယ္လွည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့္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ကြင္းဆင္းဘ႑ာေရးလက္ေထာက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Field Finance Assistant</a:t>
                      </a:r>
                      <a:r>
                        <a:rPr lang="en-US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(Roving)</a:t>
                      </a:r>
                      <a:endParaRPr lang="en-US" sz="1600" b="1" kern="12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ျ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ပည္နယ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္/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တိုင္း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/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ရန္ကုန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5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8455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ကြင္းဆင္းဘ႑ာေရးလက္ေထာက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Field</a:t>
                      </a:r>
                      <a:r>
                        <a:rPr lang="en-US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 Finance Assistant</a:t>
                      </a:r>
                      <a:endParaRPr lang="en-US" sz="1600" b="1" kern="1200" dirty="0" smtClean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ျ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ပည္နယ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္/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တိုင္း</a:t>
                      </a:r>
                      <a:endParaRPr lang="en-US" sz="1800" b="1" dirty="0" smtClean="0">
                        <a:latin typeface="Zawgyi-One" panose="020B0604030504040204" pitchFamily="34" charset="0"/>
                        <a:cs typeface="Zawgyi-One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66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73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စုစုေပါင္း</a:t>
                      </a:r>
                      <a:endParaRPr lang="en-US" sz="1600" b="1" i="0" u="none" strike="noStrike" dirty="0" smtClean="0">
                        <a:solidFill>
                          <a:srgbClr val="558ED5"/>
                        </a:solidFill>
                        <a:effectLst/>
                        <a:latin typeface="Zawgyi-One" panose="020B0604030504040204" pitchFamily="34" charset="0"/>
                        <a:ea typeface="Tahoma" panose="020B0604030504040204" pitchFamily="34" charset="0"/>
                        <a:cs typeface="Zawgyi-One" panose="020B0604030504040204" pitchFamily="34" charset="0"/>
                      </a:endParaRPr>
                    </a:p>
                  </a:txBody>
                  <a:tcPr marL="9051" marR="9051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Zawgyi-One" panose="020B0604030504040204" pitchFamily="34" charset="0"/>
                        <a:ea typeface="Tahoma" panose="020B0604030504040204" pitchFamily="34" charset="0"/>
                        <a:cs typeface="Zawgyi-One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92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+mn-ea"/>
                        <a:cs typeface="Zawgyi-One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280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E4BA37-7F9A-42B1-BE85-808B4A636C75}" type="slidenum">
              <a:rPr lang="en-GB" smtClean="0"/>
              <a:pPr>
                <a:defRPr/>
              </a:pPr>
              <a:t>30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7543" y="836713"/>
            <a:ext cx="8496945" cy="5400600"/>
          </a:xfrm>
          <a:ln>
            <a:solidFill>
              <a:srgbClr val="00B0F0"/>
            </a:solidFill>
          </a:ln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en-US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 algn="just">
              <a:buNone/>
            </a:pP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ကိဳတင္ေငြေတာင္းခံျခင္း</a:t>
            </a:r>
            <a:endParaRPr lang="en-US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အမ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်ားဆံုးေတာင္းခံႏိုင္ေသာ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ကိဳတင္ေငြပမာဏမွာ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မန္မာေငြက်ပ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၆,၀၀၀,၀၀၀ 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ဖစ္သည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  <a:endParaRPr lang="en-US" sz="1600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ငြေတာင္းခံလႊာကို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ရက္သတၱပတ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္ႏွ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စ္ပတ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ဳ၍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ပရမည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ကိဳတင္ေငြထိန္းသိမ္းသူသည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ိဳတင္ေငြေတာင္းခံမႈပံုစ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AM2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ံုးျပဳက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ာအတည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္ျပဳၿ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ီး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ံုးလပတ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ုပ္ငန္းစီမံခ်က္တြင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ါ၀င္ေသ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ာမည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္သည့္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လုပ္ငန္းအတြက္ဟူ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၍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ာႀက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ိဳတင္ေင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ြေ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တာင္းခံႏိုင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ြထ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ိန္းသိမ္းသူတစ္ဦးသည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တစ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ကိမ္လ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ွ်င္ 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ကိဳတင္ေငြပမာဏတစ္ခုကိုသာ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ေတာင္းခံရမည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ယခင္ထုတ္ယူခဲ့ေသာႀကိဳတင္ေငြကို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စာရင္းရွင္းလင္းၿပီးမွသာ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ေနာက္တစ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ကိမ္ကို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ထုတ္ေပးမည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8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ကိဳတင္ေငြအသံုးျပ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ဳျ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ခင္း</a:t>
            </a:r>
            <a:endParaRPr lang="en-US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္ႏွင့္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ပံုစံ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AM2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တို႔တြင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ေဖာ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ပထားေသာ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်ဳံး၀င္သည့္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လုပ္ငန္းအတြက္သာ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ဤႀကိဳတင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အသံုးျပ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ဳႏ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ိုင္သည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ကိဳတင္ေငြထိန္းသိမ္းသူသည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ေတာင္းခံထားသည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ပမာဏထက္ေက်ာ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္၍ျ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ဖစ္ေစ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စီမံခ်က္တြင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မပါဝင္ေသာ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လုပ္ငန္းမ်ားအတြက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ဖစ္ေစ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မသံုးစြဲရ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  <a:endParaRPr lang="en-US" sz="1600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 algn="just">
              <a:lnSpc>
                <a:spcPct val="170000"/>
              </a:lnSpc>
              <a:buNone/>
            </a:pPr>
            <a:r>
              <a:rPr lang="en-US" sz="1600" dirty="0" err="1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စာမ်က</a:t>
            </a:r>
            <a:r>
              <a:rPr lang="en-US" sz="1600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္ႏွာ (၆၆) 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		</a:t>
            </a:r>
            <a:endParaRPr lang="en-US" sz="2000" dirty="0"/>
          </a:p>
          <a:p>
            <a:pPr marL="0" indent="0" algn="just">
              <a:buNone/>
            </a:pPr>
            <a:endParaRPr lang="en-US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9" name="Picture 4" descr="H:\Images\Approval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836712"/>
            <a:ext cx="18002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539552" y="404664"/>
            <a:ext cx="813690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Advance Money-ႀ</a:t>
            </a:r>
            <a:r>
              <a:rPr lang="en-US" sz="2000" b="1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2000" b="1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ိဳတင္ေင</a:t>
            </a:r>
            <a:r>
              <a:rPr lang="en-US" sz="2000" b="1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ြ</a:t>
            </a:r>
            <a:endParaRPr lang="en-GB" sz="20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9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E4BA37-7F9A-42B1-BE85-808B4A636C75}" type="slidenum">
              <a:rPr lang="en-GB" smtClean="0"/>
              <a:pPr>
                <a:defRPr/>
              </a:pPr>
              <a:t>31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7544" y="1916833"/>
            <a:ext cx="8208963" cy="3960439"/>
          </a:xfrm>
          <a:solidFill>
            <a:schemeClr val="bg1"/>
          </a:solidFill>
          <a:ln>
            <a:solidFill>
              <a:srgbClr val="00B0F0"/>
            </a:solidFill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ကိဳတင္ေငြကိုမ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ွ်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ရက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၁၂၀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ထက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ေက်ာ္လြန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္၍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စာရင္းမရွင္းဘဲ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မထားရ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အသ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ံုးစရိတ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အားလံုးကို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ပံုစံ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AM3 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မွတ္တမ္းတင္ထားရမည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္ျပဳၿ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ပီးေသာ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AM3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ပံုစံ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အေထာက္အကူျပ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စာရြက္စာတမ္းမ်ား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(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ကုန္ပို႔လႊာမ်ား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 PV1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ပံုစံ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ေထာက္အကူျပဳစာရြက္စာတမ္းမ်ား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)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တို႔က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ို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MCFU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႔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ေပးပို႔ရမည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ကိဳတင္ေငြထိန္းသိမ္းသူသည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လုပ္ပိုင္ခြင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လႊဲအပ္ခံရသူျဖစ္ေစကာမူ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မိမိကိုယ္မိမိ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ေငြထုတ္ေပ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မရွိပ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ါ။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အသံုးစရိတ္မ်ားကိုလည္း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မိမိကိုယ္မိမိ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သံုးစြဲခြင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ထုတ္ေပးခြင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မရွိပ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ါ။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ထိုအသံုးစရိတ္မ်ားကို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အဆင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လႊဲအပ္ခံရသူကသာ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့္ျပဳႏ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ိုင္သည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endParaRPr lang="en-US" sz="1600" i="1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9" name="Picture 5" descr="bookeeping-1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0"/>
            <a:ext cx="269398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539552" y="260648"/>
            <a:ext cx="597666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Advance Money-ႀ</a:t>
            </a:r>
            <a:r>
              <a:rPr lang="en-US" sz="2000" b="1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2000" b="1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ိဳတင္ေင</a:t>
            </a:r>
            <a:r>
              <a:rPr lang="en-US" sz="2000" b="1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ြ</a:t>
            </a:r>
            <a:endParaRPr lang="en-GB" sz="20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12474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ကိဳတင္ေငြစာရင္းရွင္းလင္းျခင္း</a:t>
            </a:r>
            <a:endParaRPr lang="en-US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3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78AE2-9DCA-4B7B-BD58-BD5108B1AEDF}" type="slidenum">
              <a:rPr lang="en-US" smtClean="0"/>
              <a:t>32</a:t>
            </a:fld>
            <a:endParaRPr lang="en-US"/>
          </a:p>
        </p:txBody>
      </p:sp>
      <p:pic>
        <p:nvPicPr>
          <p:cNvPr id="4" name="Picture 3" descr="Monitor going-out-of-business sales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12776"/>
            <a:ext cx="2607058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51520" y="908720"/>
            <a:ext cx="5832648" cy="2677656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ကိဳတင္ေငြပိတ္သိမ္းျခင္း</a:t>
            </a:r>
            <a:endParaRPr lang="en-US" sz="1600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ိဳတင္ေငြထိန္းသိမ္းသူသည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အျခားဌာန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ျခားေနရာသို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႔ 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ပာင္းေ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႐ႊ႕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ခံရျခင္း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အၿငိမ္းစ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ားယ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ူျခင္း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 အစ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ိုိးရ၀န္ထမ္းမ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ွႏႈ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္ထြက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ခင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ၾ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ကိဳတင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္ေငြထိန္းသိမ္းသူ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သံုး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လပတ္လုပ္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ငန္း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ီမံခ်က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ႏွ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င့္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မသက္ဆိုင္ေသာ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လုပ္ငန္းမ်ားတြ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ိဳတင္ေငြကို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သံုးစြဲျခင္း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၊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ိဳတင္ေငြထုတ္ယူထားေသာ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လုပ္ငန္းမ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ၿ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ီးဆံုးသြားျခင္း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3717032"/>
            <a:ext cx="8583722" cy="2677656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ႀ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ိဳတင္ေငြပိတ္သိမ္းရန္အတြက</a:t>
            </a:r>
            <a:r>
              <a:rPr lang="en-US" sz="1600" b="1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ပံုစံ</a:t>
            </a:r>
            <a:r>
              <a:rPr lang="en-US" sz="1600" b="1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AM3 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</a:t>
            </a:r>
            <a:r>
              <a:rPr lang="en-US" sz="1600" b="1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အသံုးျပဳရမည</a:t>
            </a:r>
            <a:r>
              <a:rPr lang="en-US" sz="16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က်န္ေနေသာႀကိဳတင္ေငြမ်ားကို</a:t>
            </a:r>
            <a:r>
              <a:rPr lang="en-US" sz="1600" b="1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ေအာက</a:t>
            </a:r>
            <a:r>
              <a:rPr lang="en-US" sz="16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္ေ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ဖာ</a:t>
            </a:r>
            <a:r>
              <a:rPr lang="en-US" sz="16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ပပ</a:t>
            </a:r>
            <a:r>
              <a:rPr lang="en-US" sz="1600" b="1" dirty="0">
                <a:latin typeface="Zawgyi-One" panose="020B0604030504040204" pitchFamily="34" charset="0"/>
                <a:cs typeface="Zawgyi-One" panose="020B0604030504040204" pitchFamily="34" charset="0"/>
              </a:rPr>
              <a:t>ါ 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UNOPS ၏ 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ဘဏ္စာရင္းသို</a:t>
            </a:r>
            <a:r>
              <a:rPr lang="en-US" sz="1600" b="1" dirty="0">
                <a:latin typeface="Zawgyi-One" panose="020B0604030504040204" pitchFamily="34" charset="0"/>
                <a:cs typeface="Zawgyi-One" panose="020B0604030504040204" pitchFamily="34" charset="0"/>
              </a:rPr>
              <a:t>႔ </a:t>
            </a:r>
            <a:r>
              <a:rPr lang="en-US" sz="16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ေပးသြင္းရမည</a:t>
            </a:r>
            <a:r>
              <a:rPr lang="en-US" sz="1600" b="1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ဘဏ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္စာရင္းအမည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္-UNOPS 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Myanmar Operation Centre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ဘဏ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္အမည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္-ျ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မန္မာ့စီးပြားေရးဘဏ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ဘဏ္ခြဲ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(၄)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လိပ္စ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ာ-အမ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ွတ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၆၂၅၊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ကုန္သည္လမ္း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ပန္းဘဲတန္းၿမိ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နယ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ရန္ကုန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်ဳ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ိးခံစားခြင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ရွိသူအမည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္-UNOPS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ဘဏ္စာရင္းအမွတ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-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CN 030365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ငြေၾက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း-က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်ပ္ေင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ြ</a:t>
            </a:r>
            <a:endParaRPr lang="en-GB" sz="16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Advance Money-ႀ</a:t>
            </a:r>
            <a:r>
              <a:rPr lang="en-US" sz="2000" b="1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2000" b="1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ိဳတင္ေင</a:t>
            </a:r>
            <a:r>
              <a:rPr lang="en-US" sz="2000" b="1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ြ</a:t>
            </a:r>
            <a:endParaRPr lang="en-GB" sz="20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38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51C3E6-1A54-4AF9-8DE5-D69BB68D69BF}" type="slidenum">
              <a:rPr lang="en-GB" smtClean="0"/>
              <a:pPr>
                <a:defRPr/>
              </a:pPr>
              <a:t>33</a:t>
            </a:fld>
            <a:endParaRPr lang="en-GB" dirty="0"/>
          </a:p>
        </p:txBody>
      </p:sp>
      <p:pic>
        <p:nvPicPr>
          <p:cNvPr id="5" name="Picture 4" descr="Image result for working togethe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7704856" cy="39338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55576" y="908720"/>
            <a:ext cx="8064896" cy="76944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3200" b="1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အဖြဲ႕လိုက္စုေပါင္းေလ့က်င</a:t>
            </a:r>
            <a:r>
              <a:rPr lang="en-US" sz="3200" b="1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3200" b="1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ခန္း</a:t>
            </a:r>
            <a:endParaRPr lang="en-US" sz="3200" b="1" dirty="0">
              <a:solidFill>
                <a:schemeClr val="tx1"/>
              </a:solidFill>
              <a:latin typeface="zawgyi1" panose="020B0604020202020204" pitchFamily="34" charset="0"/>
              <a:cs typeface="zawgyi1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30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0" y="881337"/>
            <a:ext cx="8892480" cy="5385885"/>
            <a:chOff x="0" y="980729"/>
            <a:chExt cx="8604448" cy="5877272"/>
          </a:xfrm>
        </p:grpSpPr>
        <p:pic>
          <p:nvPicPr>
            <p:cNvPr id="11" name="Picture 2" descr="Y:\07 Produktion\1_TEMPLATES\4_Selbstpräsentationen\1_Grundlagen\Bildvorlagen (Kopien)\Fotolia_31240061_X.jpg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gray">
            <a:xfrm flipH="1">
              <a:off x="0" y="980729"/>
              <a:ext cx="8604448" cy="5877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hteck 3"/>
            <p:cNvSpPr/>
            <p:nvPr/>
          </p:nvSpPr>
          <p:spPr bwMode="gray">
            <a:xfrm>
              <a:off x="1" y="985916"/>
              <a:ext cx="6487480" cy="5246895"/>
            </a:xfrm>
            <a:prstGeom prst="rect">
              <a:avLst/>
            </a:prstGeom>
            <a:gradFill>
              <a:gsLst>
                <a:gs pos="0">
                  <a:srgbClr val="000000">
                    <a:alpha val="59000"/>
                  </a:srgbClr>
                </a:gs>
                <a:gs pos="48000">
                  <a:srgbClr val="FFFFFF">
                    <a:alpha val="0"/>
                  </a:srgbClr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91"/>
          <p:cNvGrpSpPr/>
          <p:nvPr/>
        </p:nvGrpSpPr>
        <p:grpSpPr>
          <a:xfrm>
            <a:off x="0" y="540159"/>
            <a:ext cx="9160412" cy="872617"/>
            <a:chOff x="0" y="-1"/>
            <a:chExt cx="9160412" cy="872617"/>
          </a:xfrm>
        </p:grpSpPr>
        <p:grpSp>
          <p:nvGrpSpPr>
            <p:cNvPr id="4" name="Group 90"/>
            <p:cNvGrpSpPr/>
            <p:nvPr/>
          </p:nvGrpSpPr>
          <p:grpSpPr>
            <a:xfrm>
              <a:off x="0" y="-1"/>
              <a:ext cx="9160412" cy="872610"/>
              <a:chOff x="0" y="-3672"/>
              <a:chExt cx="9160412" cy="840384"/>
            </a:xfrm>
          </p:grpSpPr>
          <p:pic>
            <p:nvPicPr>
              <p:cNvPr id="85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rgbClr val="B3F1FF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86000" cy="83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6" name="Picture 4"/>
              <p:cNvPicPr>
                <a:picLocks noChangeAspect="1" noChangeArrowheads="1"/>
              </p:cNvPicPr>
              <p:nvPr/>
            </p:nvPicPr>
            <p:blipFill>
              <a:blip r:embed="rId4" cstate="email">
                <a:duotone>
                  <a:prstClr val="black"/>
                  <a:srgbClr val="FFA3B9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>
                <a:off x="2267744" y="-3672"/>
                <a:ext cx="2362200" cy="840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7" name="Picture 5"/>
              <p:cNvPicPr>
                <a:picLocks noChangeAspect="1" noChangeArrowheads="1"/>
              </p:cNvPicPr>
              <p:nvPr/>
            </p:nvPicPr>
            <p:blipFill>
              <a:blip r:embed="rId5" cstate="email">
                <a:duotone>
                  <a:prstClr val="black"/>
                  <a:srgbClr val="92D050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>
                <a:off x="4624164" y="-3672"/>
                <a:ext cx="2324100" cy="840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8" name="Picture 6"/>
              <p:cNvPicPr>
                <a:picLocks noChangeAspect="1" noChangeArrowheads="1"/>
              </p:cNvPicPr>
              <p:nvPr/>
            </p:nvPicPr>
            <p:blipFill>
              <a:blip r:embed="rId6" cstate="email">
                <a:duotone>
                  <a:prstClr val="black"/>
                  <a:schemeClr val="accent6">
                    <a:lumMod val="60000"/>
                    <a:lumOff val="40000"/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6856412" y="-3672"/>
                <a:ext cx="2304000" cy="840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9" name="Rectangle 88"/>
            <p:cNvSpPr/>
            <p:nvPr/>
          </p:nvSpPr>
          <p:spPr>
            <a:xfrm>
              <a:off x="512" y="180326"/>
              <a:ext cx="9143488" cy="692290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N" sz="3600" dirty="0">
                <a:latin typeface="Garamond" pitchFamily="18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83568" y="241187"/>
              <a:ext cx="8064896" cy="584775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3200" dirty="0" smtClean="0"/>
                <a:t>Exercise for Activities</a:t>
              </a:r>
              <a:endParaRPr lang="en-IN" sz="3200" dirty="0"/>
            </a:p>
          </p:txBody>
        </p:sp>
      </p:grpSp>
      <p:sp>
        <p:nvSpPr>
          <p:cNvPr id="13" name="Textfeld 4"/>
          <p:cNvSpPr txBox="1"/>
          <p:nvPr/>
        </p:nvSpPr>
        <p:spPr bwMode="gray">
          <a:xfrm>
            <a:off x="3491880" y="3068960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IN" sz="2000" b="1" dirty="0" smtClean="0">
                <a:solidFill>
                  <a:srgbClr val="0070C0"/>
                </a:solidFill>
                <a:latin typeface="Segoe Print" pitchFamily="2" charset="0"/>
              </a:rPr>
              <a:t>Let us now take a look at a real life example to understand MCF SOP</a:t>
            </a:r>
            <a:endParaRPr lang="en-US" sz="2000" b="1" dirty="0">
              <a:solidFill>
                <a:srgbClr val="0070C0"/>
              </a:solidFill>
              <a:latin typeface="Segoe Print" pitchFamily="2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7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1"/>
          <p:cNvGrpSpPr/>
          <p:nvPr/>
        </p:nvGrpSpPr>
        <p:grpSpPr>
          <a:xfrm>
            <a:off x="512" y="620688"/>
            <a:ext cx="9143488" cy="692290"/>
            <a:chOff x="512" y="80528"/>
            <a:chExt cx="9143488" cy="692290"/>
          </a:xfrm>
          <a:solidFill>
            <a:srgbClr val="92D050"/>
          </a:solidFill>
        </p:grpSpPr>
        <p:sp>
          <p:nvSpPr>
            <p:cNvPr id="89" name="Rectangle 88"/>
            <p:cNvSpPr/>
            <p:nvPr/>
          </p:nvSpPr>
          <p:spPr>
            <a:xfrm>
              <a:off x="512" y="80528"/>
              <a:ext cx="9143488" cy="6922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N" sz="2400" dirty="0">
                <a:latin typeface="Garamond" pitchFamily="18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83568" y="224544"/>
              <a:ext cx="8064896" cy="461665"/>
            </a:xfrm>
            <a:prstGeom prst="rect">
              <a:avLst/>
            </a:prstGeom>
            <a:grpFill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/>
                <a:t>Group </a:t>
              </a:r>
              <a:r>
                <a:rPr lang="en-IN" sz="2400" b="1" dirty="0" smtClean="0"/>
                <a:t>Exercises </a:t>
              </a:r>
              <a:r>
                <a:rPr lang="en-IN" sz="2400" b="1" dirty="0"/>
                <a:t>(</a:t>
              </a:r>
              <a:r>
                <a:rPr lang="en-IN" sz="2400" b="1" dirty="0" smtClean="0"/>
                <a:t>Malaria  Activities)</a:t>
              </a:r>
              <a:endParaRPr lang="en-IN" sz="2400" b="1" dirty="0"/>
            </a:p>
          </p:txBody>
        </p:sp>
      </p:grpSp>
      <p:pic>
        <p:nvPicPr>
          <p:cNvPr id="11" name="Picture 10" descr="Man-With-Question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3429000"/>
            <a:ext cx="2527652" cy="2818473"/>
          </a:xfrm>
          <a:prstGeom prst="rect">
            <a:avLst/>
          </a:prstGeom>
        </p:spPr>
      </p:pic>
      <p:pic>
        <p:nvPicPr>
          <p:cNvPr id="12" name="Picture 11" descr="Man-With-Question-0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3968" y="3444416"/>
            <a:ext cx="2592288" cy="2926063"/>
          </a:xfrm>
          <a:prstGeom prst="rect">
            <a:avLst/>
          </a:prstGeom>
        </p:spPr>
      </p:pic>
      <p:pic>
        <p:nvPicPr>
          <p:cNvPr id="14" name="Picture 13" descr="question-mark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1280" y="3038378"/>
            <a:ext cx="2885256" cy="3414240"/>
          </a:xfrm>
          <a:prstGeom prst="rect">
            <a:avLst/>
          </a:prstGeom>
        </p:spPr>
      </p:pic>
      <p:sp>
        <p:nvSpPr>
          <p:cNvPr id="16" name="Rounded Rectangular Callout 15"/>
          <p:cNvSpPr/>
          <p:nvPr/>
        </p:nvSpPr>
        <p:spPr>
          <a:xfrm>
            <a:off x="4644009" y="1412776"/>
            <a:ext cx="1728192" cy="1296144"/>
          </a:xfrm>
          <a:prstGeom prst="wedgeRoundRectCallout">
            <a:avLst>
              <a:gd name="adj1" fmla="val -21680"/>
              <a:gd name="adj2" fmla="val 161065"/>
              <a:gd name="adj3" fmla="val 16667"/>
            </a:avLst>
          </a:prstGeom>
          <a:solidFill>
            <a:srgbClr val="92D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/>
              <a:t>2.01.21 </a:t>
            </a:r>
            <a:r>
              <a:rPr lang="en-US" b="1" dirty="0" smtClean="0"/>
              <a:t>Incentives </a:t>
            </a:r>
            <a:r>
              <a:rPr lang="en-US" b="1" dirty="0"/>
              <a:t>for ICMV</a:t>
            </a:r>
            <a:endParaRPr lang="en-GB" b="1" dirty="0"/>
          </a:p>
        </p:txBody>
      </p:sp>
      <p:sp>
        <p:nvSpPr>
          <p:cNvPr id="18" name="Rounded Rectangular Callout 17"/>
          <p:cNvSpPr/>
          <p:nvPr/>
        </p:nvSpPr>
        <p:spPr>
          <a:xfrm>
            <a:off x="6588224" y="1412776"/>
            <a:ext cx="2412032" cy="1558836"/>
          </a:xfrm>
          <a:prstGeom prst="wedgeRoundRectCallout">
            <a:avLst>
              <a:gd name="adj1" fmla="val -19614"/>
              <a:gd name="adj2" fmla="val 140170"/>
              <a:gd name="adj3" fmla="val 16667"/>
            </a:avLst>
          </a:prstGeom>
          <a:solidFill>
            <a:srgbClr val="92D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/>
              <a:t>2.02.37 Supportive</a:t>
            </a:r>
            <a:r>
              <a:rPr lang="en-GB" b="1" dirty="0"/>
              <a:t> supervision and routine monitoring by </a:t>
            </a:r>
            <a:r>
              <a:rPr lang="en-GB" b="1" dirty="0" smtClean="0"/>
              <a:t>township</a:t>
            </a:r>
            <a:endParaRPr lang="en-GB" b="1" dirty="0"/>
          </a:p>
        </p:txBody>
      </p:sp>
      <p:sp>
        <p:nvSpPr>
          <p:cNvPr id="21" name="Rounded Rectangular Callout 20"/>
          <p:cNvSpPr/>
          <p:nvPr/>
        </p:nvSpPr>
        <p:spPr>
          <a:xfrm>
            <a:off x="13478" y="1484783"/>
            <a:ext cx="2038241" cy="1440161"/>
          </a:xfrm>
          <a:prstGeom prst="wedgeRoundRectCallout">
            <a:avLst>
              <a:gd name="adj1" fmla="val -12242"/>
              <a:gd name="adj2" fmla="val 106955"/>
              <a:gd name="adj3" fmla="val 16667"/>
            </a:avLst>
          </a:prstGeom>
          <a:solidFill>
            <a:srgbClr val="92D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/>
              <a:t>2.02.07   </a:t>
            </a:r>
            <a:r>
              <a:rPr lang="en-GB" b="1" dirty="0"/>
              <a:t>Intensified case detection through mobile clinics</a:t>
            </a:r>
          </a:p>
        </p:txBody>
      </p:sp>
      <p:pic>
        <p:nvPicPr>
          <p:cNvPr id="17" name="Picture 16" descr="Man-With-Question-0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95736" y="3501008"/>
            <a:ext cx="2592288" cy="2926063"/>
          </a:xfrm>
          <a:prstGeom prst="rect">
            <a:avLst/>
          </a:prstGeom>
        </p:spPr>
      </p:pic>
      <p:sp>
        <p:nvSpPr>
          <p:cNvPr id="19" name="Rounded Rectangular Callout 18"/>
          <p:cNvSpPr/>
          <p:nvPr/>
        </p:nvSpPr>
        <p:spPr>
          <a:xfrm>
            <a:off x="2195736" y="1412776"/>
            <a:ext cx="2016224" cy="1296144"/>
          </a:xfrm>
          <a:prstGeom prst="wedgeRoundRectCallout">
            <a:avLst>
              <a:gd name="adj1" fmla="val -18805"/>
              <a:gd name="adj2" fmla="val 165406"/>
              <a:gd name="adj3" fmla="val 16667"/>
            </a:avLst>
          </a:prstGeom>
          <a:solidFill>
            <a:srgbClr val="92D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/>
              <a:t>2.07.136 </a:t>
            </a:r>
            <a:r>
              <a:rPr lang="en-US" b="1" dirty="0" smtClean="0"/>
              <a:t>-</a:t>
            </a:r>
            <a:r>
              <a:rPr lang="en-GB" b="1" dirty="0" smtClean="0"/>
              <a:t>Delivery </a:t>
            </a:r>
            <a:r>
              <a:rPr lang="en-GB" b="1" dirty="0"/>
              <a:t>of drugs to target areas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35</a:t>
            </a:fld>
            <a:endParaRPr lang="en-GB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40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1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1"/>
          <p:cNvGrpSpPr/>
          <p:nvPr/>
        </p:nvGrpSpPr>
        <p:grpSpPr>
          <a:xfrm>
            <a:off x="512" y="252127"/>
            <a:ext cx="9159900" cy="872617"/>
            <a:chOff x="512" y="-1"/>
            <a:chExt cx="9159900" cy="872617"/>
          </a:xfrm>
        </p:grpSpPr>
        <p:pic>
          <p:nvPicPr>
            <p:cNvPr id="88" name="Picture 6"/>
            <p:cNvPicPr>
              <a:picLocks noChangeAspect="1" noChangeArrowheads="1"/>
            </p:cNvPicPr>
            <p:nvPr/>
          </p:nvPicPr>
          <p:blipFill>
            <a:blip r:embed="rId2" cstate="email">
              <a:duotone>
                <a:prstClr val="black"/>
                <a:schemeClr val="accent6">
                  <a:lumMod val="60000"/>
                  <a:lumOff val="40000"/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56412" y="-1"/>
              <a:ext cx="2304000" cy="872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" name="Rectangle 88"/>
            <p:cNvSpPr/>
            <p:nvPr/>
          </p:nvSpPr>
          <p:spPr>
            <a:xfrm>
              <a:off x="512" y="180326"/>
              <a:ext cx="9143488" cy="692290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3600" dirty="0">
                <a:latin typeface="Garamond" pitchFamily="18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9512" y="241187"/>
              <a:ext cx="8712968" cy="461665"/>
            </a:xfrm>
            <a:prstGeom prst="rect">
              <a:avLst/>
            </a:prstGeom>
            <a:solidFill>
              <a:srgbClr val="FFC0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IN" sz="2400" b="1" dirty="0"/>
                <a:t>Group </a:t>
              </a:r>
              <a:r>
                <a:rPr lang="en-IN" sz="2400" b="1" dirty="0" smtClean="0"/>
                <a:t>Exercises (TB Activities)</a:t>
              </a:r>
              <a:endParaRPr lang="en-IN" b="1" dirty="0"/>
            </a:p>
          </p:txBody>
        </p:sp>
      </p:grpSp>
      <p:pic>
        <p:nvPicPr>
          <p:cNvPr id="11" name="Picture 10" descr="Man-With-Question-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68560" y="3356992"/>
            <a:ext cx="3175724" cy="2774411"/>
          </a:xfrm>
          <a:prstGeom prst="rect">
            <a:avLst/>
          </a:prstGeom>
        </p:spPr>
      </p:pic>
      <p:pic>
        <p:nvPicPr>
          <p:cNvPr id="12" name="Picture 11" descr="Man-With-Question-0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87824" y="3356992"/>
            <a:ext cx="2988568" cy="2880320"/>
          </a:xfrm>
          <a:prstGeom prst="rect">
            <a:avLst/>
          </a:prstGeom>
        </p:spPr>
      </p:pic>
      <p:sp>
        <p:nvSpPr>
          <p:cNvPr id="15" name="Rounded Rectangular Callout 14"/>
          <p:cNvSpPr/>
          <p:nvPr/>
        </p:nvSpPr>
        <p:spPr>
          <a:xfrm>
            <a:off x="107504" y="1124744"/>
            <a:ext cx="2664032" cy="1728192"/>
          </a:xfrm>
          <a:prstGeom prst="wedgeRoundRectCallout">
            <a:avLst>
              <a:gd name="adj1" fmla="val -8582"/>
              <a:gd name="adj2" fmla="val 113297"/>
              <a:gd name="adj3" fmla="val 16667"/>
            </a:avLst>
          </a:prstGeom>
          <a:solidFill>
            <a:srgbClr val="FFC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/>
              <a:t>3.02.062 Quarterly</a:t>
            </a:r>
            <a:r>
              <a:rPr lang="en-GB" b="1" dirty="0"/>
              <a:t> TB evaluation meeting at township level (including TB /HIV &amp; </a:t>
            </a:r>
            <a:r>
              <a:rPr lang="en-GB" b="1" dirty="0" smtClean="0"/>
              <a:t>MDRTB)</a:t>
            </a:r>
            <a:endParaRPr lang="en-GB" b="1" dirty="0"/>
          </a:p>
        </p:txBody>
      </p:sp>
      <p:sp>
        <p:nvSpPr>
          <p:cNvPr id="16" name="Rounded Rectangular Callout 15"/>
          <p:cNvSpPr/>
          <p:nvPr/>
        </p:nvSpPr>
        <p:spPr>
          <a:xfrm>
            <a:off x="3059832" y="1268760"/>
            <a:ext cx="2159976" cy="1296144"/>
          </a:xfrm>
          <a:prstGeom prst="wedgeRoundRectCallout">
            <a:avLst>
              <a:gd name="adj1" fmla="val -13983"/>
              <a:gd name="adj2" fmla="val 161065"/>
              <a:gd name="adj3" fmla="val 16667"/>
            </a:avLst>
          </a:prstGeom>
          <a:solidFill>
            <a:srgbClr val="FFC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/>
              <a:t>3.02.131 Active</a:t>
            </a:r>
            <a:r>
              <a:rPr lang="en-GB" b="1" dirty="0"/>
              <a:t> case finding by basic health staff</a:t>
            </a:r>
          </a:p>
          <a:p>
            <a:pPr algn="ctr"/>
            <a:endParaRPr lang="en-GB" b="1" dirty="0">
              <a:solidFill>
                <a:schemeClr val="bg1"/>
              </a:solidFill>
            </a:endParaRPr>
          </a:p>
        </p:txBody>
      </p:sp>
      <p:pic>
        <p:nvPicPr>
          <p:cNvPr id="19" name="Picture 18" descr="Image result for mdr TB patient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633"/>
            <a:ext cx="3510136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Man-With-Question-0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300192" y="3356992"/>
            <a:ext cx="2556048" cy="2880320"/>
          </a:xfrm>
          <a:prstGeom prst="rect">
            <a:avLst/>
          </a:prstGeom>
        </p:spPr>
      </p:pic>
      <p:sp>
        <p:nvSpPr>
          <p:cNvPr id="18" name="Rounded Rectangular Callout 17"/>
          <p:cNvSpPr/>
          <p:nvPr/>
        </p:nvSpPr>
        <p:spPr>
          <a:xfrm>
            <a:off x="5868144" y="1556792"/>
            <a:ext cx="2808312" cy="1691680"/>
          </a:xfrm>
          <a:prstGeom prst="wedgeRoundRectCallout">
            <a:avLst>
              <a:gd name="adj1" fmla="val -751"/>
              <a:gd name="adj2" fmla="val 117010"/>
              <a:gd name="adj3" fmla="val 16667"/>
            </a:avLst>
          </a:prstGeom>
          <a:solidFill>
            <a:srgbClr val="FFC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/>
              <a:t>3.02.031 Training for BHS on </a:t>
            </a:r>
            <a:r>
              <a:rPr lang="en-US" b="1" dirty="0" smtClean="0"/>
              <a:t>Management </a:t>
            </a:r>
            <a:r>
              <a:rPr lang="en-US" b="1" dirty="0"/>
              <a:t>of TB for health </a:t>
            </a:r>
            <a:r>
              <a:rPr lang="en-US" b="1" dirty="0" smtClean="0"/>
              <a:t>facility staff</a:t>
            </a:r>
            <a:endParaRPr lang="en-GB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36</a:t>
            </a:fld>
            <a:endParaRPr lang="en-GB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002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1"/>
          <p:cNvGrpSpPr/>
          <p:nvPr/>
        </p:nvGrpSpPr>
        <p:grpSpPr>
          <a:xfrm>
            <a:off x="512" y="756328"/>
            <a:ext cx="7595824" cy="692290"/>
            <a:chOff x="512" y="180326"/>
            <a:chExt cx="9143488" cy="692290"/>
          </a:xfrm>
          <a:solidFill>
            <a:schemeClr val="accent2"/>
          </a:solidFill>
        </p:grpSpPr>
        <p:sp>
          <p:nvSpPr>
            <p:cNvPr id="89" name="Rectangle 88"/>
            <p:cNvSpPr/>
            <p:nvPr/>
          </p:nvSpPr>
          <p:spPr>
            <a:xfrm>
              <a:off x="512" y="180326"/>
              <a:ext cx="9143488" cy="6922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800" dirty="0">
                <a:latin typeface="Garamond" pitchFamily="18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9512" y="241187"/>
              <a:ext cx="8712968" cy="523220"/>
            </a:xfrm>
            <a:prstGeom prst="rect">
              <a:avLst/>
            </a:prstGeom>
            <a:grpFill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 smtClean="0"/>
                <a:t>Group Exercises (HIV Activities)</a:t>
              </a:r>
              <a:endParaRPr lang="en-IN" sz="2800" b="1" dirty="0"/>
            </a:p>
          </p:txBody>
        </p:sp>
      </p:grpSp>
      <p:pic>
        <p:nvPicPr>
          <p:cNvPr id="11" name="Picture 10" descr="Man-With-Question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501008"/>
            <a:ext cx="3175724" cy="2746273"/>
          </a:xfrm>
          <a:prstGeom prst="rect">
            <a:avLst/>
          </a:prstGeom>
        </p:spPr>
      </p:pic>
      <p:pic>
        <p:nvPicPr>
          <p:cNvPr id="12" name="Picture 11" descr="Man-With-Question-0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61932" y="3645024"/>
            <a:ext cx="2422435" cy="2664296"/>
          </a:xfrm>
          <a:prstGeom prst="rect">
            <a:avLst/>
          </a:prstGeom>
        </p:spPr>
      </p:pic>
      <p:sp>
        <p:nvSpPr>
          <p:cNvPr id="15" name="Rounded Rectangular Callout 14"/>
          <p:cNvSpPr/>
          <p:nvPr/>
        </p:nvSpPr>
        <p:spPr>
          <a:xfrm>
            <a:off x="144272" y="1628692"/>
            <a:ext cx="3059576" cy="1584284"/>
          </a:xfrm>
          <a:prstGeom prst="wedgeRoundRectCallout">
            <a:avLst>
              <a:gd name="adj1" fmla="val 31084"/>
              <a:gd name="adj2" fmla="val 106215"/>
              <a:gd name="adj3" fmla="val 16667"/>
            </a:avLst>
          </a:prstGeom>
          <a:solidFill>
            <a:schemeClr val="accent2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/>
              <a:t>1.02.188 Defaulter</a:t>
            </a:r>
            <a:r>
              <a:rPr lang="en-GB" b="1" dirty="0"/>
              <a:t> tracing (CHBC): adherence monitoring (Dropout prevention)</a:t>
            </a:r>
          </a:p>
        </p:txBody>
      </p:sp>
      <p:sp>
        <p:nvSpPr>
          <p:cNvPr id="16" name="Rounded Rectangular Callout 15"/>
          <p:cNvSpPr/>
          <p:nvPr/>
        </p:nvSpPr>
        <p:spPr>
          <a:xfrm>
            <a:off x="4788024" y="1700808"/>
            <a:ext cx="3384376" cy="1534956"/>
          </a:xfrm>
          <a:prstGeom prst="wedgeRoundRectCallout">
            <a:avLst>
              <a:gd name="adj1" fmla="val 5175"/>
              <a:gd name="adj2" fmla="val 121196"/>
              <a:gd name="adj3" fmla="val 16667"/>
            </a:avLst>
          </a:prstGeom>
          <a:solidFill>
            <a:schemeClr val="accent2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/>
              <a:t>1.02.143   </a:t>
            </a:r>
            <a:r>
              <a:rPr lang="en-GB" b="1" dirty="0"/>
              <a:t>Outreach activities by health staff for awareness raising on HIV, STI condom promotion, HTS and referral  </a:t>
            </a:r>
          </a:p>
        </p:txBody>
      </p:sp>
      <p:pic>
        <p:nvPicPr>
          <p:cNvPr id="1026" name="Picture 2" descr="image0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944216" cy="157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7528" y="184636"/>
            <a:ext cx="216000" cy="180000"/>
          </a:xfrm>
        </p:spPr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37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  <p:sp>
        <p:nvSpPr>
          <p:cNvPr id="14" name="Date Placeholder 10"/>
          <p:cNvSpPr>
            <a:spLocks noGrp="1"/>
          </p:cNvSpPr>
          <p:nvPr>
            <p:ph type="dt" sz="half" idx="10"/>
          </p:nvPr>
        </p:nvSpPr>
        <p:spPr>
          <a:xfrm>
            <a:off x="6660232" y="6381328"/>
            <a:ext cx="2133600" cy="380672"/>
          </a:xfrm>
        </p:spPr>
        <p:txBody>
          <a:bodyPr/>
          <a:lstStyle/>
          <a:p>
            <a:pPr algn="r">
              <a:defRPr/>
            </a:pPr>
            <a:endParaRPr lang="en-GB" sz="1400" dirty="0">
              <a:solidFill>
                <a:srgbClr val="00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125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596336" y="6453336"/>
            <a:ext cx="2133600" cy="196850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endParaRPr lang="en-GB" sz="1200" dirty="0">
              <a:solidFill>
                <a:srgbClr val="5292C9">
                  <a:lumMod val="75000"/>
                </a:srgb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fld id="{BEA4FCAD-A84A-4172-AEC7-B2111AB1C425}" type="slidenum">
              <a:rPr lang="en-GB" smtClean="0"/>
              <a:pPr>
                <a:lnSpc>
                  <a:spcPct val="150000"/>
                </a:lnSpc>
                <a:defRPr/>
              </a:pPr>
              <a:t>38</a:t>
            </a:fld>
            <a:endParaRPr lang="en-GB" dirty="0"/>
          </a:p>
        </p:txBody>
      </p:sp>
      <p:grpSp>
        <p:nvGrpSpPr>
          <p:cNvPr id="5" name="Group 91"/>
          <p:cNvGrpSpPr/>
          <p:nvPr/>
        </p:nvGrpSpPr>
        <p:grpSpPr>
          <a:xfrm>
            <a:off x="467544" y="105869"/>
            <a:ext cx="8692868" cy="658835"/>
            <a:chOff x="0" y="-64443"/>
            <a:chExt cx="9160412" cy="980992"/>
          </a:xfrm>
        </p:grpSpPr>
        <p:grpSp>
          <p:nvGrpSpPr>
            <p:cNvPr id="6" name="Group 90"/>
            <p:cNvGrpSpPr/>
            <p:nvPr/>
          </p:nvGrpSpPr>
          <p:grpSpPr>
            <a:xfrm>
              <a:off x="0" y="-1"/>
              <a:ext cx="9160412" cy="872610"/>
              <a:chOff x="0" y="-3672"/>
              <a:chExt cx="9160412" cy="840384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rgbClr val="B3F1FF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86000" cy="83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4"/>
              <p:cNvPicPr>
                <a:picLocks noChangeAspect="1" noChangeArrowheads="1"/>
              </p:cNvPicPr>
              <p:nvPr/>
            </p:nvPicPr>
            <p:blipFill>
              <a:blip r:embed="rId3" cstate="email">
                <a:duotone>
                  <a:prstClr val="black"/>
                  <a:srgbClr val="FFA3B9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>
                <a:off x="2267744" y="-3672"/>
                <a:ext cx="2362200" cy="840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5"/>
              <p:cNvPicPr>
                <a:picLocks noChangeAspect="1" noChangeArrowheads="1"/>
              </p:cNvPicPr>
              <p:nvPr/>
            </p:nvPicPr>
            <p:blipFill>
              <a:blip r:embed="rId4" cstate="email">
                <a:duotone>
                  <a:prstClr val="black"/>
                  <a:srgbClr val="92D050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>
                <a:off x="4624164" y="-3672"/>
                <a:ext cx="2324100" cy="840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6"/>
              <p:cNvPicPr>
                <a:picLocks noChangeAspect="1" noChangeArrowheads="1"/>
              </p:cNvPicPr>
              <p:nvPr/>
            </p:nvPicPr>
            <p:blipFill>
              <a:blip r:embed="rId5" cstate="email">
                <a:duotone>
                  <a:prstClr val="black"/>
                  <a:schemeClr val="accent6">
                    <a:lumMod val="60000"/>
                    <a:lumOff val="40000"/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6856412" y="-3672"/>
                <a:ext cx="2304000" cy="840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Rectangle 6"/>
            <p:cNvSpPr/>
            <p:nvPr/>
          </p:nvSpPr>
          <p:spPr>
            <a:xfrm>
              <a:off x="512" y="180326"/>
              <a:ext cx="9143488" cy="692290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IN" sz="3600" dirty="0">
                <a:latin typeface="Garamond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1167" y="-64443"/>
              <a:ext cx="8064896" cy="980992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N" sz="2800" dirty="0" smtClean="0"/>
                <a:t>Checklist for Exercises</a:t>
              </a:r>
              <a:endParaRPr lang="en-IN" sz="2800" dirty="0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452456" y="764704"/>
            <a:ext cx="8317034" cy="5659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Quarterly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Workplan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(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သံုးလပတ္လုပ္ငန္းစီမံခ်က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</a:t>
            </a:r>
            <a:r>
              <a:rPr lang="en-US" dirty="0" smtClean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)                          (</a:t>
            </a:r>
            <a:r>
              <a:rPr lang="en-US" dirty="0" err="1" smtClean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ေ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လ့က်င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့္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ခန္းတြင္ပါေသာ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smtClean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Activity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မ်ားကို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ေလ့လာရန</a:t>
            </a:r>
            <a:r>
              <a:rPr lang="en-US" dirty="0" smtClean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္)</a:t>
            </a:r>
            <a:endParaRPr lang="en-US" dirty="0">
              <a:latin typeface="Zawgyi-One" panose="020B0604030504040204" pitchFamily="34" charset="0"/>
              <a:ea typeface="Open Sans" panose="020B0606030504020204" pitchFamily="34" charset="0"/>
              <a:cs typeface="Zawgyi-One" panose="020B0604030504040204" pitchFamily="34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GF Form D1 (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တက္ေရာက္သူမ်ားလက္မွတ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ေန႔တြက္စရိတ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္ႏွင့္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ခရီးစရိတ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္ျ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ဖည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့္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စြက္ရန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္)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GF Form D2 (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စုစုေပါင္း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စာရင္းခ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်ဳပ္) </a:t>
            </a:r>
            <a:r>
              <a:rPr lang="en-US" dirty="0" smtClean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                                                    (</a:t>
            </a:r>
            <a:r>
              <a:rPr lang="en-US" dirty="0" err="1" smtClean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မ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ွတ္ခ်က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ကိုယ္စားလွယ္လႊဲစာတြင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ေဖာ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္ျ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ပထားေသာ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ေငြပမာဏ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သည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 D2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ရွိ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စုစုေပါင္း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ေငြပမာဏ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ႏွင့္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ကိုက္ညီရမည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္)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Voucher / GF Form PV 1 (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အျခားကုန္က်စရိတ္မ်ားအတြက္ေျပစာမ်ား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လိုအပ္ပါက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တင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္ျ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ပေတာင္းခံရန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္)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Authorization Letter (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ကိုယ္စားလွယ္လႊဲစာ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)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နိုင္ငံသားစိစစ္ေရးကဒ္မိတ</a:t>
            </a:r>
            <a:r>
              <a:rPr lang="en-US" dirty="0" smtClean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ဴၱ                                                                 </a:t>
            </a:r>
            <a:r>
              <a:rPr lang="en-US" dirty="0" err="1" smtClean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မ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ွတ္ခ်က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Activiity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တိုင္းအတြက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 ၾ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ကိဳက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္ႏွ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စ္သက္ရာ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မွတ္ပုံတင္တြဲရန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Technical Report (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အစီရင္ခံစာ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လိုအပ္ပါကပူးတြဲတင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္ျ</a:t>
            </a:r>
            <a:r>
              <a:rPr lang="en-US" dirty="0" err="1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ပရန</a:t>
            </a:r>
            <a:r>
              <a:rPr lang="en-US" dirty="0">
                <a:latin typeface="Zawgyi-One" panose="020B0604030504040204" pitchFamily="34" charset="0"/>
                <a:ea typeface="Open Sans" panose="020B0606030504020204" pitchFamily="34" charset="0"/>
                <a:cs typeface="Zawgyi-One" panose="020B0604030504040204" pitchFamily="34" charset="0"/>
              </a:rPr>
              <a:t>္)</a:t>
            </a:r>
          </a:p>
        </p:txBody>
      </p:sp>
    </p:spTree>
    <p:extLst>
      <p:ext uri="{BB962C8B-B14F-4D97-AF65-F5344CB8AC3E}">
        <p14:creationId xmlns:p14="http://schemas.microsoft.com/office/powerpoint/2010/main" val="97922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11560" y="2420888"/>
            <a:ext cx="7704856" cy="144016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 algn="ctr"/>
            <a:r>
              <a:rPr lang="en-US" sz="3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Thank You</a:t>
            </a:r>
            <a:endParaRPr lang="en-US" sz="36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Footer Placeholder 4"/>
          <p:cNvSpPr txBox="1">
            <a:spLocks/>
          </p:cNvSpPr>
          <p:nvPr/>
        </p:nvSpPr>
        <p:spPr>
          <a:xfrm>
            <a:off x="683568" y="6334604"/>
            <a:ext cx="8208912" cy="36001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00B0F0"/>
                </a:solidFill>
                <a:latin typeface="+mj-lt"/>
              </a:rPr>
              <a:t>MCFU </a:t>
            </a:r>
            <a:endParaRPr lang="en-GB" sz="1400" dirty="0">
              <a:solidFill>
                <a:srgbClr val="00B0F0"/>
              </a:solidFill>
              <a:latin typeface="+mj-lt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6660232" y="6381328"/>
            <a:ext cx="2133600" cy="3806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8288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  <a:defRPr sz="4000" b="1" kern="1200" baseline="0">
                <a:solidFill>
                  <a:srgbClr val="4891DC"/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defRPr>
            </a:lvl1pPr>
            <a:lvl2pPr marL="536575" indent="-268288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806450" indent="-22860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EDE"/>
              </a:buClr>
              <a:buFont typeface="Open Sans" panose="020B0606030504020204" pitchFamily="34" charset="0"/>
              <a:buChar char="›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en-GB" sz="1400" dirty="0">
              <a:solidFill>
                <a:srgbClr val="0033CC"/>
              </a:solidFill>
              <a:latin typeface="+mj-lt"/>
            </a:endParaRPr>
          </a:p>
        </p:txBody>
      </p:sp>
      <p:sp>
        <p:nvSpPr>
          <p:cNvPr id="5" name="Slide Number Placeholder 2"/>
          <p:cNvSpPr txBox="1">
            <a:spLocks/>
          </p:cNvSpPr>
          <p:nvPr/>
        </p:nvSpPr>
        <p:spPr>
          <a:xfrm>
            <a:off x="0" y="184636"/>
            <a:ext cx="395536" cy="29203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fld id="{BEA4FCAD-A84A-4172-AEC7-B2111AB1C425}" type="slidenum">
              <a:rPr lang="en-GB" sz="10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>
                <a:lnSpc>
                  <a:spcPct val="150000"/>
                </a:lnSpc>
                <a:defRPr/>
              </a:pPr>
              <a:t>39</a:t>
            </a:fld>
            <a:endParaRPr lang="en-GB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8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115616" y="321186"/>
            <a:ext cx="7128792" cy="97719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MCFU ၀န္ထမ္းဖြဲ႕စည္းပံု</a:t>
            </a:r>
          </a:p>
          <a:p>
            <a:pPr algn="ctr">
              <a:lnSpc>
                <a:spcPct val="150000"/>
              </a:lnSpc>
            </a:pP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UNOPS ၏</a:t>
            </a:r>
            <a:r>
              <a:rPr lang="en-US" sz="20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ကြင္းဆင္းဘဏာေရးလက္ေထာက္မ်ားေနရာခ်ထားပံု</a:t>
            </a:r>
            <a:endParaRPr lang="en-US" sz="2000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7128792" cy="56292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066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683568" y="1146517"/>
            <a:ext cx="8136904" cy="1338828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အမ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်ိဳးသားစီမံကိန္းမ်ား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၏ 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ဘတ္ဂ်က္ပိုင္ဆိုင္သူ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ကိုင္တြယ္သူမ်ားမွာ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သက္ဆိုင္ရာ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အမ်ိဳးသားစီမံကိန္းမန္ေနဂ်ာ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 (</a:t>
            </a:r>
            <a:r>
              <a:rPr lang="en-US" b="1" u="sng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National </a:t>
            </a:r>
            <a:r>
              <a:rPr lang="en-US" b="1" u="sng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Programme</a:t>
            </a:r>
            <a:r>
              <a:rPr lang="en-US" b="1" u="sng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Manager) </a:t>
            </a:r>
            <a:r>
              <a:rPr lang="en-US" u="sng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်ားပင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dirty="0" err="1">
                <a:latin typeface="Zawgyi-One" panose="020B0604030504040204" pitchFamily="34" charset="0"/>
                <a:cs typeface="Zawgyi-One" panose="020B0604030504040204" pitchFamily="34" charset="0"/>
              </a:rPr>
              <a:t>ဖစ္သည</a:t>
            </a:r>
            <a:r>
              <a:rPr lang="en-US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Page 44</a:t>
            </a:r>
            <a:endParaRPr lang="en-US" dirty="0">
              <a:solidFill>
                <a:srgbClr val="FF0000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683568" y="548680"/>
            <a:ext cx="813690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ဘတ္ဂ်က္စီမံခန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္႔ခ</a:t>
            </a: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ျြ</a:t>
            </a:r>
            <a:r>
              <a:rPr lang="en-US" sz="20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ဲခင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္း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လုပ္ပိုင္ခြင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လႊဲအပ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ခင္း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။ </a:t>
            </a:r>
            <a:endParaRPr lang="en-GB" sz="20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pic>
        <p:nvPicPr>
          <p:cNvPr id="7" name="Picture 6" descr="9513819_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47944" y="2852936"/>
            <a:ext cx="3472528" cy="2314245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825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3528" y="1052736"/>
            <a:ext cx="8604956" cy="5109091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80963" eaLnBrk="0" hangingPunct="0">
              <a:defRPr/>
            </a:pPr>
            <a:endParaRPr lang="en-US" sz="500" dirty="0" smtClean="0"/>
          </a:p>
          <a:p>
            <a:pPr marL="80963" eaLnBrk="0" hangingPunct="0">
              <a:lnSpc>
                <a:spcPct val="150000"/>
              </a:lnSpc>
              <a:defRPr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ဗဟိုအဆင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	</a:t>
            </a:r>
            <a:r>
              <a:rPr lang="en-US" sz="1600" dirty="0" smtClean="0"/>
              <a:t>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စီမံကိန္းမန္ေနဂ်ာမ်ား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ႏွင့္ ၄င္းတို႕ကလႊဲအပ္ထားသည္႕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ညႊန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္ၾ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ကားေရးမွူး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80963" eaLnBrk="0" hangingPunct="0">
              <a:lnSpc>
                <a:spcPct val="150000"/>
              </a:lnSpc>
              <a:defRPr/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	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		(၂)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ဦး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sz="1600" dirty="0" smtClean="0"/>
              <a:t>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တိုင္း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	</a:t>
            </a:r>
            <a:r>
              <a:rPr lang="en-US" sz="1600" dirty="0" smtClean="0"/>
              <a:t> </a:t>
            </a:r>
            <a:r>
              <a:rPr lang="en-US" sz="1600" dirty="0"/>
              <a:t>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တိုင္းေဒသၾကီး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 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ပည္နယ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ပည္သူ႕က်န္းမာေရးဦးစီးမ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ဴး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	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	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ဒုတိုင္းေဒသၾကီး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ဒုျပည္နယ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ပည္သူ႕က်န္းမာေရးဦးစီးမ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ွဴး(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ေရာဂ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ါႏွ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္ႏွ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	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	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လက္ေထာက္ညႊန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္ၾ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ကားေရးမ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ွဴး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ခုခံက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်/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ကာလသား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)/(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မ်က္မျမင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္/			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မ်က္ခမ္းစပ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္)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တီဘီ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)/(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အနာၾကီး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ရပကန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  <a:r>
              <a:rPr lang="en-US" sz="1600" dirty="0" smtClean="0"/>
              <a:t>	</a:t>
            </a:r>
          </a:p>
          <a:p>
            <a:pPr>
              <a:lnSpc>
                <a:spcPct val="150000"/>
              </a:lnSpc>
              <a:defRPr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ခရိုင္အဆင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	</a:t>
            </a:r>
            <a:r>
              <a:rPr lang="en-US" sz="1600" dirty="0"/>
              <a:t>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ခရိုင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ပည္သူ႕က်န္းမာေရးဦးစီးဌာနမ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ွဴး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	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	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ဒုခရိုင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ပည္သူ႕က်န္းမာေရးဦးစီးဌာနမ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ွဴး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ေရာဂ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ါႏွ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ိမ္နင္း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	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		အဖြဲ႕ေခါင္းေဆာင္ဆရာ၀န္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ခုခံက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်/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ကာလသား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 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မ်က္မျမင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္/ 			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မ်က္ခမ္းစပ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္)/(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တီဘီ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)/(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အနာၾကီး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/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ရပကန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)</a:t>
            </a:r>
            <a:r>
              <a:rPr lang="en-US" sz="1600" dirty="0" smtClean="0"/>
              <a:t>     </a:t>
            </a:r>
          </a:p>
          <a:p>
            <a:pPr>
              <a:lnSpc>
                <a:spcPct val="150000"/>
              </a:lnSpc>
              <a:defRPr/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နယ္အဆင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		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နယ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ပည္သူ႕က်န္းမာေရးဦးစီးဌာနမ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ွဴး/ျ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မိ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ဳ႕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နယ္ကုသေရးဦးစီး</a:t>
            </a:r>
            <a:endParaRPr lang="en-US" sz="16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		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ဌာနမ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ွဴး</a:t>
            </a:r>
          </a:p>
          <a:p>
            <a:pPr>
              <a:lnSpc>
                <a:spcPct val="150000"/>
              </a:lnSpc>
              <a:defRPr/>
            </a:pP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ေဆးရံု</a:t>
            </a:r>
            <a:r>
              <a:rPr lang="en-US" sz="1600" dirty="0" smtClean="0"/>
              <a:t>               	</a:t>
            </a:r>
            <a:r>
              <a:rPr lang="en-US" sz="1600" dirty="0"/>
              <a:t>	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ေဆးရံုအုပ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္ၾ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ကီးမ်ား</a:t>
            </a:r>
            <a:endParaRPr lang="en-US" altLang="ja-JP" sz="1600" dirty="0">
              <a:latin typeface="+mj-lt"/>
              <a:cs typeface="Cordia New" pitchFamily="34" charset="-34"/>
            </a:endParaRPr>
          </a:p>
        </p:txBody>
      </p:sp>
      <p:sp>
        <p:nvSpPr>
          <p:cNvPr id="18435" name="Right Arrow 1"/>
          <p:cNvSpPr>
            <a:spLocks noChangeArrowheads="1"/>
          </p:cNvSpPr>
          <p:nvPr/>
        </p:nvSpPr>
        <p:spPr bwMode="auto">
          <a:xfrm>
            <a:off x="2102768" y="2196480"/>
            <a:ext cx="3810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endParaRPr lang="en-US" altLang="en-US" sz="1800" b="1"/>
          </a:p>
        </p:txBody>
      </p:sp>
      <p:sp>
        <p:nvSpPr>
          <p:cNvPr id="18436" name="Right Arrow 3"/>
          <p:cNvSpPr>
            <a:spLocks noChangeArrowheads="1"/>
          </p:cNvSpPr>
          <p:nvPr/>
        </p:nvSpPr>
        <p:spPr bwMode="auto">
          <a:xfrm>
            <a:off x="2102768" y="1476400"/>
            <a:ext cx="3810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endParaRPr lang="en-US" altLang="en-US" sz="1800" b="1"/>
          </a:p>
        </p:txBody>
      </p:sp>
      <p:sp>
        <p:nvSpPr>
          <p:cNvPr id="18437" name="Right Arrow 4"/>
          <p:cNvSpPr>
            <a:spLocks noChangeArrowheads="1"/>
          </p:cNvSpPr>
          <p:nvPr/>
        </p:nvSpPr>
        <p:spPr bwMode="auto">
          <a:xfrm>
            <a:off x="2051720" y="3636640"/>
            <a:ext cx="3810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endParaRPr lang="en-US" altLang="en-US" sz="1800" b="1"/>
          </a:p>
        </p:txBody>
      </p:sp>
      <p:sp>
        <p:nvSpPr>
          <p:cNvPr id="18438" name="Right Arrow 5"/>
          <p:cNvSpPr>
            <a:spLocks noChangeArrowheads="1"/>
          </p:cNvSpPr>
          <p:nvPr/>
        </p:nvSpPr>
        <p:spPr bwMode="auto">
          <a:xfrm>
            <a:off x="2030760" y="5013176"/>
            <a:ext cx="3810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endParaRPr lang="en-US" alt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MCFU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4FCAD-A84A-4172-AEC7-B2111AB1C425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11" name="Right Arrow 5"/>
          <p:cNvSpPr>
            <a:spLocks noChangeArrowheads="1"/>
          </p:cNvSpPr>
          <p:nvPr/>
        </p:nvSpPr>
        <p:spPr bwMode="auto">
          <a:xfrm>
            <a:off x="2030760" y="5796880"/>
            <a:ext cx="3810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endParaRPr lang="en-US" altLang="en-US" sz="1800"/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467544" y="260648"/>
            <a:ext cx="8424936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ဘတ္ဂ်က္စီမံခန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္႔ခ</a:t>
            </a: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ျြ</a:t>
            </a:r>
            <a:r>
              <a:rPr lang="en-US" sz="20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ဲခင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္း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လုပ္ပိုင္ခြင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လႊဲအပ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ခင</a:t>
            </a:r>
            <a:r>
              <a:rPr lang="en-US" sz="20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္းအဆင</a:t>
            </a: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20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ဆင</a:t>
            </a:r>
            <a:r>
              <a:rPr lang="en-US" sz="20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endParaRPr lang="en-GB" sz="20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4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MCFU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E4BA37-7F9A-42B1-BE85-808B4A636C75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290301" y="980728"/>
            <a:ext cx="8534400" cy="5384031"/>
          </a:xfrm>
          <a:ln>
            <a:solidFill>
              <a:schemeClr val="tx2">
                <a:lumMod val="50000"/>
              </a:schemeClr>
            </a:solidFill>
          </a:ln>
        </p:spPr>
        <p:txBody>
          <a:bodyPr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လုပ္ပိုင္ခြင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ႊဲအပ္ထားျခင္းခံရေသ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DOPH 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အရ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ာရွိမ်ားသည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ံုးလပတ္လုပ္ငန္းစီမံခ်က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္ေ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ဘာင္အတြင္းမ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 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တာင္းခံလႊာမ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်ားကို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စ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ီစစ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္ရန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/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ငြေပးမိန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႔ 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ခ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်မွတ္ရန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္တာ၀န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္ရွိသည္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>
              <a:lnSpc>
                <a:spcPct val="150000"/>
              </a:lnSpc>
            </a:pP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လုပ္ပိုင္ခြင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လႊဲအပ္ခံရေသာအရ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ာရွိမ်ားသည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ိမိကိုယ္မိမ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ငြေပးမိန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္႔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ခ်မွတ္ေပ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းခ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ြင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မရ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ွိပ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ါ။ </a:t>
            </a:r>
            <a:endParaRPr lang="en-US" sz="64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ေငြထုတ္ယူမည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ူတစ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္ဦးကို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ခန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္႔အပ္ရန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္တ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ာ၀န္ရ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ွိသည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  <a:endParaRPr lang="en-US" sz="64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6400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ေငြေပးမိန</a:t>
            </a:r>
            <a:r>
              <a:rPr lang="en-US" sz="64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္႔</a:t>
            </a:r>
            <a:r>
              <a:rPr lang="en-US" sz="64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က</a:t>
            </a:r>
            <a:r>
              <a:rPr lang="en-US" sz="64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ိုလက္မွတ္ထိုးလိုက္သည</a:t>
            </a:r>
            <a:r>
              <a:rPr lang="en-US" sz="64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္ႏွင</a:t>
            </a:r>
            <a:r>
              <a:rPr lang="en-US" sz="64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64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လက</a:t>
            </a:r>
            <a:r>
              <a:rPr lang="en-US" sz="64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္မွတ္ထိုးေသာသူသည</a:t>
            </a:r>
            <a:r>
              <a:rPr lang="en-US" sz="64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64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64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အာက္ပါတ</a:t>
            </a:r>
            <a:r>
              <a:rPr lang="en-US" sz="64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ို႔ကို</a:t>
            </a:r>
            <a:r>
              <a:rPr lang="en-US" sz="6400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အတည</a:t>
            </a:r>
            <a:r>
              <a:rPr lang="en-US" sz="64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64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ပ</a:t>
            </a:r>
            <a:r>
              <a:rPr lang="en-US" sz="64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ဳ</a:t>
            </a:r>
            <a:r>
              <a:rPr lang="en-US" sz="64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သည္</a:t>
            </a:r>
            <a:r>
              <a:rPr lang="en-US" sz="64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ဟု</a:t>
            </a:r>
            <a:endParaRPr lang="en-US" sz="6400" b="1" dirty="0" smtClean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မ</a:t>
            </a:r>
            <a:r>
              <a:rPr lang="en-US" sz="64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ွတ</a:t>
            </a:r>
            <a:r>
              <a:rPr lang="en-US" sz="64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္္</a:t>
            </a:r>
            <a:r>
              <a:rPr lang="en-US" sz="64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ယူသည</a:t>
            </a:r>
            <a:r>
              <a:rPr lang="en-US" sz="6400" b="1" dirty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ုပ္ငန္းသည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ံုးလပတ္လုပ္ငန္းစီမံခ်က္တြင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 ပ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ါ၀င္သည္။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ဤလုပ္ငန္းကို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သတ္မွတ္နည္းပညာစံ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ႏႈ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န္း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ႏွင့္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အညီ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ေဆာင္ရြက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္ၿ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ပီးျဖစ္သည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ေငြေတာင္းခံလႊာတြင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အေထာက္အထားျပဳစာရြက္စာတမ္းမ်ား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ပူးတြဲၿပီးျဖစ္သည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္။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ယင္းတို႔ကို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စစ္ေဆး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ၿ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ပီးျဖစ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္၍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တိက်မွန္ကန္သည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သံုးလပတ္လုပ္ငန္းစီမံခ်က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္၏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ဘတ္ဂ်က္ကုဒ္မွန္ကန္သည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ခြင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့္ျ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ပဳဘတ္ဂ်က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ပမာဏအတြင္း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အေလ်ာ့အတင္းကို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၂၀%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ထိ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ခြင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့္ျပဳႏ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ိုင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္ၿ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ပီး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အေထြေထ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ြ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စရိတ္ဘက္တြ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င္မ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ူ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၅% 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အထိသာ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ခြင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့္ျပဳႏ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ိုင္သည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အတည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္ျပဳၿ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ပီး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ဘတ္ဂ်က္ထက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 ၂၀%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ပိုမိုသံုးစြဲမႈသည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 (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အပိုဒ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္။ ၃.၁.၂၊ #၃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တို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႔ႏွင့္အက်ံဳး၀င္ပါက)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စည္းကမ္း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ႏွင့္ </a:t>
            </a:r>
            <a:r>
              <a:rPr lang="en-US" sz="64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ညီညြတ္ပါသည</a:t>
            </a:r>
            <a:r>
              <a:rPr lang="en-US" sz="64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လုပ္ငန္းကုန္က်စရိတ္သည္ဘတ္ဂ်က္ကန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္႕</a:t>
            </a:r>
            <a:r>
              <a:rPr lang="en-US" sz="64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သတ္ခ်က္အတြင္းတြင္ရွိပါသည</a:t>
            </a:r>
            <a:r>
              <a:rPr lang="en-US" sz="64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ü"/>
            </a:pPr>
            <a:endParaRPr lang="en-US" sz="4900" dirty="0"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lvl="0">
              <a:lnSpc>
                <a:spcPct val="110000"/>
              </a:lnSpc>
            </a:pPr>
            <a:endParaRPr lang="en-US" sz="4900" dirty="0" smtClean="0">
              <a:solidFill>
                <a:srgbClr val="0033CC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lvl="0">
              <a:lnSpc>
                <a:spcPct val="110000"/>
              </a:lnSpc>
            </a:pPr>
            <a:endParaRPr lang="en-US" sz="2000" dirty="0">
              <a:solidFill>
                <a:srgbClr val="0033CC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323528" y="332656"/>
            <a:ext cx="8534400" cy="43204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2000"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လုပ္ပိုင္ခြင</a:t>
            </a:r>
            <a:r>
              <a:rPr lang="en-US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့္လႊဲအပ္ခံရသူတာ၀န္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69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E4BA37-7F9A-42B1-BE85-808B4A636C75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11" name="Content Placeholder 10"/>
          <p:cNvSpPr txBox="1">
            <a:spLocks/>
          </p:cNvSpPr>
          <p:nvPr/>
        </p:nvSpPr>
        <p:spPr>
          <a:xfrm>
            <a:off x="310957" y="1236495"/>
            <a:ext cx="8515672" cy="509453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ေငြေၾကးစီးဆင္းမ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ွဳ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ဆိုင္ရာစီမံခန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္႕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ခြဲမွုစနစ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၏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စ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ံလုပ္ထံုးလုပ္နည္းမ်ားက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ို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သခ်ာစြာသိရွိနားလည္ရန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ို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အပ္ပါသည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  <a:endParaRPr lang="en-US" sz="16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ျ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ပည္နယ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္ႏွင့္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တိုင္းျပည္သ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ူ႔က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်န္းမာေရးဦးစီးဌာနမ်ားတြင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အ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ေျခစိုက္ေသာ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FFA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မ်ားထံမ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ွ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ငြထုတ္ယူရန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 ႏွင့္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အေထာက္အထ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ားျ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ပဳစာရြက္စာတမ္းမ်ားက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ို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စစ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္ေဆးရန္တာ၀န္ရွိပါသည္။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ေငြထုတ္ယူမည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သ</a:t>
            </a:r>
            <a:r>
              <a:rPr lang="en-US" sz="1600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ူကို</a:t>
            </a:r>
            <a:r>
              <a:rPr lang="en-US" sz="1600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FFA က </a:t>
            </a:r>
            <a:r>
              <a:rPr lang="en-US" sz="1600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အတည</a:t>
            </a:r>
            <a:r>
              <a:rPr lang="en-US" sz="1600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္ျ</a:t>
            </a:r>
            <a:r>
              <a:rPr lang="en-US" sz="1600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ပဳစစ္ေဆးႏိုင္ရန</a:t>
            </a:r>
            <a:r>
              <a:rPr lang="en-US" sz="1600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ယင္း</a:t>
            </a:r>
            <a:r>
              <a:rPr lang="en-US" sz="1600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၏ ႏ</a:t>
            </a:r>
            <a:r>
              <a:rPr lang="en-US" sz="1600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ိုင္ငံသား</a:t>
            </a:r>
            <a:r>
              <a:rPr lang="en-US" sz="1600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စိစစ္ေရးလက္မွတ္ကိုပ</a:t>
            </a:r>
            <a:r>
              <a:rPr lang="en-US" sz="1600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ါ </a:t>
            </a:r>
            <a:r>
              <a:rPr lang="en-US" sz="1600" dirty="0" err="1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ယူေဆာင္လာရမည</a:t>
            </a:r>
            <a:r>
              <a:rPr lang="en-US" sz="1600" dirty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FFAထံမ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ွ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ငြထုတ္ယူရန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္ႏွင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သင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္တန္းတက္ေရာက္သူတစ္ေယာက္ခ်င္းစ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ီအား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 ျ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ပန</a:t>
            </a:r>
            <a:r>
              <a:rPr lang="en-US" sz="16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္လည္ထုတ္ေပးရန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 တ</a:t>
            </a:r>
            <a:r>
              <a:rPr lang="en-US" sz="16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ာ၀န္ရွိပါသည္။</a:t>
            </a:r>
            <a:endParaRPr lang="en-US" sz="1600" dirty="0">
              <a:solidFill>
                <a:schemeClr val="tx1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  <a:p>
            <a:pPr marL="0" indent="0">
              <a:buNone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323528" y="548680"/>
            <a:ext cx="8534400" cy="556981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2000"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F6F6F"/>
                </a:solidFill>
                <a:latin typeface="Arial" charset="0"/>
                <a:cs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7375E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18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ေငြထုတ္ရန</a:t>
            </a:r>
            <a:r>
              <a:rPr lang="en-US" sz="18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8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</a:t>
            </a:r>
            <a:r>
              <a:rPr lang="en-US" sz="1800" dirty="0" err="1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ႊဲအပ</a:t>
            </a:r>
            <a:r>
              <a:rPr lang="en-US" sz="1800" dirty="0" smtClean="0">
                <a:solidFill>
                  <a:schemeClr val="tx1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္ျခင္းခံရသူ၏တာ၀န္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511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78AE2-9DCA-4B7B-BD58-BD5108B1AEDF}" type="slidenum">
              <a:rPr lang="en-US" smtClean="0"/>
              <a:t>9</a:t>
            </a:fld>
            <a:endParaRPr lang="en-US"/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827584" y="116632"/>
            <a:ext cx="7920880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သံုးလပတ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2000" b="1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</a:t>
            </a:r>
            <a:r>
              <a:rPr lang="en-US" sz="2000" b="1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endParaRPr lang="en-GB" sz="2000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177366"/>
              </p:ext>
            </p:extLst>
          </p:nvPr>
        </p:nvGraphicFramePr>
        <p:xfrm>
          <a:off x="827584" y="1340768"/>
          <a:ext cx="7920879" cy="34287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{7E9639D4-E3E2-4D34-9284-5A2195B3D0D7}</a:tableStyleId>
              </a:tblPr>
              <a:tblGrid>
                <a:gridCol w="4320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963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523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33199">
                <a:tc>
                  <a:txBody>
                    <a:bodyPr/>
                    <a:lstStyle/>
                    <a:p>
                      <a:pPr marL="11811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စဥ</a:t>
                      </a:r>
                      <a:r>
                        <a:rPr lang="en-US" sz="1200" spc="-1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6477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အေျပာင</a:t>
                      </a:r>
                      <a:r>
                        <a:rPr lang="en-US" sz="12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းအလ</a:t>
                      </a:r>
                      <a:r>
                        <a:rPr lang="en-US" sz="120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ဲ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6477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လ</a:t>
                      </a:r>
                      <a:r>
                        <a:rPr lang="en-US" sz="12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ု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</a:t>
                      </a:r>
                      <a:r>
                        <a:rPr lang="en-US" sz="12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</a:t>
                      </a:r>
                      <a:r>
                        <a:rPr lang="en-US" sz="12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ို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င</a:t>
                      </a:r>
                      <a:r>
                        <a:rPr lang="en-US" sz="12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ခ</a:t>
                      </a:r>
                      <a:r>
                        <a:rPr lang="en-US" sz="120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ြ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င</a:t>
                      </a:r>
                      <a:r>
                        <a:rPr lang="en-US" sz="120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့္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ရ</a:t>
                      </a:r>
                      <a:r>
                        <a:rPr lang="en-US" sz="12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ွိ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သ</a:t>
                      </a:r>
                      <a:r>
                        <a:rPr lang="en-US" sz="12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ူ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6477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သတင</a:t>
                      </a:r>
                      <a:r>
                        <a:rPr lang="en-US" sz="12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းပ</a:t>
                      </a:r>
                      <a:r>
                        <a:rPr lang="en-US" sz="120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ို</a:t>
                      </a:r>
                      <a:r>
                        <a:rPr lang="en-US" sz="120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႔</a:t>
                      </a:r>
                      <a:r>
                        <a:rPr lang="en-US" sz="1200" spc="-1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ျ</a:t>
                      </a:r>
                      <a:r>
                        <a:rPr lang="en-US" sz="1200" spc="-1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ခင</a:t>
                      </a:r>
                      <a:r>
                        <a:rPr lang="en-US" sz="120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္း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07161">
                <a:tc>
                  <a:txBody>
                    <a:bodyPr/>
                    <a:lstStyle/>
                    <a:p>
                      <a:pPr marL="0" marR="63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Zawgyi-One" panose="020B0604030504040204" pitchFamily="34" charset="0"/>
                          <a:ea typeface="+mn-ea"/>
                          <a:cs typeface="Zawgyi-One" panose="020B0604030504040204" pitchFamily="34" charset="0"/>
                        </a:rPr>
                        <a:t>၁။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ရက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စ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ြဲေျ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ပာ</a:t>
                      </a:r>
                      <a:r>
                        <a:rPr lang="en-US" sz="1600" b="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င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း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ျခင္း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75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13740" algn="l"/>
                          <a:tab pos="1356995" algn="l"/>
                          <a:tab pos="1770380" algn="l"/>
                        </a:tabLst>
                      </a:pP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-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တိုင္းေဒသၾက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ီး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/ ျ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ပည္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နယ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 ျ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ပည္သူ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႕က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်န္းမာေရ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း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ဥ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ီးစီးဌာနမ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ွူး</a:t>
                      </a:r>
                      <a:endParaRPr lang="en-US" sz="1600" b="0" dirty="0" smtClean="0">
                        <a:effectLst/>
                        <a:latin typeface="Zawgyi-One" panose="020B0604030504040204" pitchFamily="34" charset="0"/>
                        <a:cs typeface="Zawgyi-One" panose="020B0604030504040204" pitchFamily="34" charset="0"/>
                      </a:endParaRPr>
                    </a:p>
                    <a:p>
                      <a:pPr marL="53975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13740" algn="l"/>
                          <a:tab pos="1356995" algn="l"/>
                          <a:tab pos="1770380" algn="l"/>
                        </a:tabLst>
                      </a:pP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-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ဒုတိုင္းေဒသၾကီး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/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ဒုျပည္နယ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္ျ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ပည္သူ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႕</a:t>
                      </a:r>
                    </a:p>
                    <a:p>
                      <a:pPr marL="53975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13740" algn="l"/>
                          <a:tab pos="1356995" algn="l"/>
                          <a:tab pos="1770380" algn="l"/>
                        </a:tabLst>
                      </a:pP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က်န္းမာေရးဦးစီးဌာနမွူး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(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ေရာဂ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ါႏွ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ိမ္နင္း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)</a:t>
                      </a:r>
                      <a:endParaRPr lang="en-GB" sz="1600" b="0" dirty="0">
                        <a:effectLst/>
                        <a:latin typeface="Zawgyi-One" panose="020B0604030504040204" pitchFamily="34" charset="0"/>
                        <a:cs typeface="Zawgyi-One" panose="020B0604030504040204" pitchFamily="34" charset="0"/>
                      </a:endParaRPr>
                    </a:p>
                    <a:p>
                      <a:pPr marL="53975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13740" algn="l"/>
                          <a:tab pos="1356995" algn="l"/>
                          <a:tab pos="1770380" algn="l"/>
                        </a:tabLst>
                      </a:pP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-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လက္ေထာက္ညႊန</a:t>
                      </a: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္ၾ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ကားေရးမ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ွူး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(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ခုခံက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်/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ကာလသား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) </a:t>
                      </a: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ႏွ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ိမ</a:t>
                      </a: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္ႏွ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င္းေရး</a:t>
                      </a: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)</a:t>
                      </a:r>
                      <a:endParaRPr lang="en-GB" sz="1600" b="0" dirty="0">
                        <a:effectLst/>
                        <a:latin typeface="Zawgyi-One" panose="020B0604030504040204" pitchFamily="34" charset="0"/>
                        <a:cs typeface="Zawgyi-One" panose="020B0604030504040204" pitchFamily="34" charset="0"/>
                      </a:endParaRPr>
                    </a:p>
                    <a:p>
                      <a:pPr marL="53975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13740" algn="l"/>
                          <a:tab pos="1356995" algn="l"/>
                          <a:tab pos="1770380" algn="l"/>
                        </a:tabLst>
                      </a:pP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-အဖြဲ႕ေခါင္းေဆာင္ဆရာ၀န္</a:t>
                      </a:r>
                      <a:endParaRPr lang="en-GB" sz="1600" b="0" dirty="0">
                        <a:effectLst/>
                        <a:latin typeface="Zawgyi-One" panose="020B0604030504040204" pitchFamily="34" charset="0"/>
                        <a:cs typeface="Zawgyi-One" panose="020B0604030504040204" pitchFamily="34" charset="0"/>
                      </a:endParaRPr>
                    </a:p>
                    <a:p>
                      <a:pPr marL="53975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13740" algn="l"/>
                          <a:tab pos="1356995" algn="l"/>
                          <a:tab pos="1770380" algn="l"/>
                        </a:tabLst>
                      </a:pP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(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ေရာဂ</a:t>
                      </a: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ါႏွ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ိမ္နင္းေရး</a:t>
                      </a: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)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75" marR="71755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သက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္ဆိုင္ရာ</a:t>
                      </a:r>
                      <a:r>
                        <a:rPr lang="en-US" sz="1600" b="0" spc="-65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FFAကို</a:t>
                      </a:r>
                      <a:r>
                        <a:rPr lang="en-US" sz="1600" b="0" spc="-65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ရက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္သတၱပတ</a:t>
                      </a:r>
                      <a:r>
                        <a:rPr lang="en-US" sz="1600" b="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spc="-4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တစ္ပတ</a:t>
                      </a:r>
                      <a:r>
                        <a:rPr lang="en-US" sz="1600" b="0" spc="-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ၾ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က</a:t>
                      </a:r>
                      <a:r>
                        <a:rPr lang="en-US" sz="1600" b="0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ိဳတင</a:t>
                      </a:r>
                      <a:r>
                        <a:rPr lang="en-US" sz="1600" b="0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္အေၾကာင္းၾကားရ</a:t>
                      </a:r>
                      <a:r>
                        <a:rPr lang="en-US" sz="1600" b="0" spc="-12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မည</a:t>
                      </a:r>
                      <a:r>
                        <a:rPr lang="en-US" sz="1600" b="0" spc="-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္။ 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အမ်ိဳးသားစီမံကိန္းဗဟိုသို</a:t>
                      </a:r>
                      <a:r>
                        <a:rPr lang="en-US" sz="1600" b="0" spc="-5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႕</a:t>
                      </a:r>
                      <a:r>
                        <a:rPr lang="en-US" sz="1600" b="0" spc="14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</a:p>
                    <a:p>
                      <a:pPr marL="53975" marR="71755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လည</a:t>
                      </a:r>
                      <a:r>
                        <a:rPr lang="en-US" sz="1600" b="0" spc="-5" dirty="0" err="1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္း</a:t>
                      </a:r>
                      <a:r>
                        <a:rPr lang="en-US" sz="1600" b="0" spc="-80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 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တင</a:t>
                      </a:r>
                      <a:r>
                        <a:rPr lang="en-US" sz="1600" b="0" spc="-5" dirty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္ျ</a:t>
                      </a:r>
                      <a:r>
                        <a:rPr lang="en-US" sz="1600" b="0" spc="-5" dirty="0" err="1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ပရမည</a:t>
                      </a:r>
                      <a:r>
                        <a:rPr lang="en-US" sz="1600" b="0" dirty="0" smtClean="0">
                          <a:effectLst/>
                          <a:latin typeface="Zawgyi-One" panose="020B0604030504040204" pitchFamily="34" charset="0"/>
                          <a:cs typeface="Zawgyi-One" panose="020B0604030504040204" pitchFamily="34" charset="0"/>
                        </a:rPr>
                        <a:t>္။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Zawgyi-One" panose="020B0604030504040204" pitchFamily="34" charset="0"/>
                        <a:ea typeface="Calibri"/>
                        <a:cs typeface="Zawgyi-One" panose="020B060403050404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827584" y="4811668"/>
            <a:ext cx="7920880" cy="156966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TMO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မည္သို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လုပ္ငန္းမ်ား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ကိုမ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ွ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ရက္စြဲေျပာင္းလဲပိုင္ခြင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မရွိပ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ါ။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သို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ေသ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ာ္လုပ္ငန္းစီမံ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ခ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်က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ရးဆြဲစဥ္ကတည္း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က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အခ်ိ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 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့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သာ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မိ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ဳ ့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နယ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္အဆင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လုပ္ငန္းမ်ားက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ိုရက္စြဲေျပာင္းလဲပိုင္ခြင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 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ပးေၾကာင္း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မွတ္ခ်က္တြင္ေဖ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ၚျ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ပထ</a:t>
            </a:r>
            <a:r>
              <a:rPr lang="en-US" sz="1600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ားပ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ါက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၊ 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ေျပာင္းလဲခြင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့္ ျပဳႏ</a:t>
            </a:r>
            <a:r>
              <a:rPr lang="en-US" sz="1600" dirty="0" err="1">
                <a:latin typeface="Zawgyi-One" panose="020B0604030504040204" pitchFamily="34" charset="0"/>
                <a:cs typeface="Zawgyi-One" panose="020B0604030504040204" pitchFamily="34" charset="0"/>
              </a:rPr>
              <a:t>ိုင္သည</a:t>
            </a:r>
            <a:r>
              <a:rPr lang="en-US" sz="1600" dirty="0">
                <a:latin typeface="Zawgyi-One" panose="020B0604030504040204" pitchFamily="34" charset="0"/>
                <a:cs typeface="Zawgyi-One" panose="020B0604030504040204" pitchFamily="34" charset="0"/>
              </a:rPr>
              <a:t>္</a:t>
            </a:r>
            <a:r>
              <a:rPr lang="en-US" sz="1600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။</a:t>
            </a:r>
          </a:p>
          <a:p>
            <a:pPr>
              <a:lnSpc>
                <a:spcPct val="150000"/>
              </a:lnSpc>
            </a:pPr>
            <a:r>
              <a:rPr lang="en-US" sz="1600" dirty="0" err="1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စာမ်က</a:t>
            </a:r>
            <a:r>
              <a:rPr lang="en-US" sz="1600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္ႏွာ (၄၁) -၃.၁.၂။ </a:t>
            </a:r>
            <a:r>
              <a:rPr lang="en-US" sz="1600" dirty="0" err="1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လုပ္ငန္းစီမံခ်က္ကိုေျပာင္းလဲႏိုင္ခြင</a:t>
            </a:r>
            <a:r>
              <a:rPr lang="en-US" sz="1600" dirty="0" smtClean="0">
                <a:solidFill>
                  <a:srgbClr val="FF0000"/>
                </a:solidFill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endParaRPr lang="en-US" sz="1600" dirty="0">
              <a:solidFill>
                <a:srgbClr val="FF0000"/>
              </a:solidFill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3568" y="6334604"/>
            <a:ext cx="8208912" cy="360014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MCFU 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755576" y="836712"/>
            <a:ext cx="3318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လုပ္ငန္းစီမံခ်က္က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ို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 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ေျ</a:t>
            </a:r>
            <a:r>
              <a:rPr lang="en-US" b="1" dirty="0" err="1" smtClean="0">
                <a:latin typeface="Zawgyi-One" panose="020B0604030504040204" pitchFamily="34" charset="0"/>
                <a:cs typeface="Zawgyi-One" panose="020B0604030504040204" pitchFamily="34" charset="0"/>
              </a:rPr>
              <a:t>ပာင္းလဲႏိုင္ခြင</a:t>
            </a:r>
            <a:r>
              <a:rPr lang="en-US" b="1" dirty="0" smtClean="0">
                <a:latin typeface="Zawgyi-One" panose="020B0604030504040204" pitchFamily="34" charset="0"/>
                <a:cs typeface="Zawgyi-One" panose="020B0604030504040204" pitchFamily="34" charset="0"/>
              </a:rPr>
              <a:t>့္</a:t>
            </a:r>
            <a:endParaRPr lang="en-US" b="1" dirty="0">
              <a:latin typeface="Zawgyi-One" panose="020B0604030504040204" pitchFamily="34" charset="0"/>
              <a:cs typeface="Zawgyi-One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8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NOPS">
  <a:themeElements>
    <a:clrScheme name="UNOPS colour">
      <a:dk1>
        <a:sysClr val="windowText" lastClr="000000"/>
      </a:dk1>
      <a:lt1>
        <a:sysClr val="window" lastClr="FFFFFF"/>
      </a:lt1>
      <a:dk2>
        <a:srgbClr val="0092D1"/>
      </a:dk2>
      <a:lt2>
        <a:srgbClr val="D7D2D5"/>
      </a:lt2>
      <a:accent1>
        <a:srgbClr val="FFC72C"/>
      </a:accent1>
      <a:accent2>
        <a:srgbClr val="97D700"/>
      </a:accent2>
      <a:accent3>
        <a:srgbClr val="4EC3E0"/>
      </a:accent3>
      <a:accent4>
        <a:srgbClr val="FF6900"/>
      </a:accent4>
      <a:accent5>
        <a:srgbClr val="004976"/>
      </a:accent5>
      <a:accent6>
        <a:srgbClr val="991E66"/>
      </a:accent6>
      <a:hlink>
        <a:srgbClr val="0092D1"/>
      </a:hlink>
      <a:folHlink>
        <a:srgbClr val="0074A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11929</TotalTime>
  <Words>9840</Words>
  <Application>Microsoft Office PowerPoint</Application>
  <PresentationFormat>On-screen Show (4:3)</PresentationFormat>
  <Paragraphs>381</Paragraphs>
  <Slides>39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Office Theme</vt:lpstr>
      <vt:lpstr>UNOPS</vt:lpstr>
      <vt:lpstr>Managed Cash Flow with emphasis on lessons learned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UNOPS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Prepayments</dc:title>
  <dc:creator>Chitra VENKAT</dc:creator>
  <cp:lastModifiedBy>Myat Thiri THU</cp:lastModifiedBy>
  <cp:revision>683</cp:revision>
  <cp:lastPrinted>2017-11-01T04:55:06Z</cp:lastPrinted>
  <dcterms:created xsi:type="dcterms:W3CDTF">2012-10-03T16:35:33Z</dcterms:created>
  <dcterms:modified xsi:type="dcterms:W3CDTF">2017-11-01T05:37:45Z</dcterms:modified>
</cp:coreProperties>
</file>