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50"/>
  </p:notesMasterIdLst>
  <p:handoutMasterIdLst>
    <p:handoutMasterId r:id="rId51"/>
  </p:handoutMasterIdLst>
  <p:sldIdLst>
    <p:sldId id="272" r:id="rId2"/>
    <p:sldId id="275" r:id="rId3"/>
    <p:sldId id="276" r:id="rId4"/>
    <p:sldId id="257" r:id="rId5"/>
    <p:sldId id="258" r:id="rId6"/>
    <p:sldId id="259" r:id="rId7"/>
    <p:sldId id="273" r:id="rId8"/>
    <p:sldId id="260" r:id="rId9"/>
    <p:sldId id="261" r:id="rId10"/>
    <p:sldId id="268" r:id="rId11"/>
    <p:sldId id="267" r:id="rId12"/>
    <p:sldId id="274" r:id="rId13"/>
    <p:sldId id="262" r:id="rId14"/>
    <p:sldId id="269" r:id="rId15"/>
    <p:sldId id="263" r:id="rId16"/>
    <p:sldId id="264" r:id="rId17"/>
    <p:sldId id="265" r:id="rId18"/>
    <p:sldId id="270" r:id="rId19"/>
    <p:sldId id="266" r:id="rId20"/>
    <p:sldId id="271" r:id="rId21"/>
    <p:sldId id="278" r:id="rId22"/>
    <p:sldId id="279" r:id="rId23"/>
    <p:sldId id="280" r:id="rId24"/>
    <p:sldId id="281" r:id="rId25"/>
    <p:sldId id="282" r:id="rId26"/>
    <p:sldId id="277" r:id="rId27"/>
    <p:sldId id="293" r:id="rId28"/>
    <p:sldId id="283" r:id="rId29"/>
    <p:sldId id="294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5" r:id="rId40"/>
    <p:sldId id="296" r:id="rId41"/>
    <p:sldId id="297" r:id="rId42"/>
    <p:sldId id="301" r:id="rId43"/>
    <p:sldId id="298" r:id="rId44"/>
    <p:sldId id="299" r:id="rId45"/>
    <p:sldId id="300" r:id="rId46"/>
    <p:sldId id="302" r:id="rId47"/>
    <p:sldId id="304" r:id="rId48"/>
    <p:sldId id="305" r:id="rId49"/>
  </p:sldIdLst>
  <p:sldSz cx="9144000" cy="6858000" type="screen4x3"/>
  <p:notesSz cx="7023100" cy="9309100"/>
  <p:custDataLst>
    <p:tags r:id="rId5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FF66FF"/>
    <a:srgbClr val="1ABEF8"/>
    <a:srgbClr val="4FFF9F"/>
    <a:srgbClr val="06E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7" autoAdjust="0"/>
    <p:restoredTop sz="94660"/>
  </p:normalViewPr>
  <p:slideViewPr>
    <p:cSldViewPr>
      <p:cViewPr>
        <p:scale>
          <a:sx n="100" d="100"/>
          <a:sy n="100" d="100"/>
        </p:scale>
        <p:origin x="-420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69" y="0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089E1-12B5-45F1-8568-EE8AB2D3C671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859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69" y="8841859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94B90-765E-4484-8B6E-49555DE5E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23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69" y="0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76E04-7642-4280-9AA6-58AB1F4CD90C}" type="datetimeFigureOut">
              <a:rPr lang="en-US" smtClean="0"/>
              <a:pPr/>
              <a:t>10/17/2017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2418"/>
            <a:ext cx="5618480" cy="4188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859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69" y="8841859"/>
            <a:ext cx="3043891" cy="4657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B4D8F-FC84-4B81-A148-99DF1E3CFE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B4D8F-FC84-4B81-A148-99DF1E3CFE0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2336A-BFF6-4FFF-92EE-193F0053DD3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D628C-1D4B-4268-9239-858799054A29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557B-F82B-419E-B557-7916E3D0022A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C12-F434-4B8A-A70D-8277D760ED22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29C2-D9DD-4E06-B60B-2A604071ED69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E5A7B-06DF-4F59-8646-351AF883A25A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8080B-342B-4A25-B9C7-09964BC0CF41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8250-0957-451F-A19E-4CCF02909825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1491-2229-477B-9F8B-6E0E75F64D71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CDB-F9E6-485E-A224-DBACC27496F8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4C47-55A9-42D0-8E39-937A4C35D293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0AFFD-F3CA-470E-86FA-AC9B00C1266D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E0FFED-6E7D-4522-83D6-B761E4F91DCD}" type="datetime1">
              <a:rPr lang="en-US" smtClean="0"/>
              <a:pPr/>
              <a:t>10/17/2017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D4B795-7CDE-4463-92AA-0D3D7BA39D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95400" y="1447800"/>
            <a:ext cx="6781800" cy="34470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ရသုံးမှန်းခြေငွေစာရင်းန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ှှင့်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ဘဏ္ဍာရေးဆိုင်ရာလုပ်ထုံးလုပ်နည်းများ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ဒေ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ါ်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ခိုင်ခိုင်ကြည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ညွှ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န်ကြားရေးမှူး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ဘဏ္ဍာရေး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ပြည်သူ့ကျန်းမာရေးဦးစီးဌာန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357D3-5DBE-4D88-A147-3F89EC4A5D1D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143000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ရသုံးမှန်းခြေငွေစာရင်းများရေးဆွဲရာတွင</a:t>
            </a:r>
            <a:r>
              <a:rPr lang="en-US" sz="24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လိုက်နာဆောင်ရွက်ရန်အချက်များ</a:t>
            </a:r>
            <a:endParaRPr lang="en-US" sz="2400" b="1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(က)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မူလခန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မှန်းခြေရေးဆွဲရာတွင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ရငွေ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/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သုံးငွေများကို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နီးစပ်စွာ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ရေးဆွဲရန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(ခ)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အမှန်အကောင်အထည်ဖော်နိုင်သည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အခြေအနေဖြစ်စေရန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(င)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ပြည်ပချေးငွေများကို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ဘဏ္ဍာရေးနှစ်အတွင်း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အမှန်သုံးစွဲနိုင်သည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ချေးငွေ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ကိုသာ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အရအသုံးလျာထားရန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(စ)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ငွေလုံးငွေရင်းလုပ်ငန်းများတွင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လုပ်ငန်းပစ္စည်းအရည်အသွေးနှင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တင်ပြသည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စျေးနှုန်းတို့အကြားနီးစပ်စွာခန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မှန်းရန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	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9908-A936-40A0-91E6-86E0670CF0C7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24555"/>
            <a:ext cx="88392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(ဂ)	</a:t>
            </a:r>
            <a:r>
              <a:rPr lang="en-US" sz="24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အဆင</a:t>
            </a:r>
            <a:r>
              <a:rPr lang="en-US" sz="24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4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ဆင</a:t>
            </a:r>
            <a:r>
              <a:rPr lang="en-US" sz="24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4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စိစစ်ခြင်း</a:t>
            </a:r>
            <a:r>
              <a:rPr lang="en-US" sz="24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ပထမအဆင</a:t>
            </a:r>
            <a:r>
              <a:rPr lang="en-US" sz="24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့်။	။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ဌာန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/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အဖွဲ့အစည်းအသီးသီးသည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လုပ်ငန်းလိုအပ်ချက်နှင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စီမံကိန်း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ရည်မှန်းချက်ပ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ကိန်းဂဏန်းများအရ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ရသုံးခန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မှန်းခြေငွေစာရင်းများ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(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သာမန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ငွေလုံးငွေရင်းနှင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ထောက်ပံ့ငွေ၊ရင်းနှီးငွေ၊က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ြွ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ေးမြီ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စသည်စာရင်းများ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)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ကို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ရေးဆွဲရပါသည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ဌာန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/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အဖွဲ့အစည်းများ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က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အဆိုပ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ရသုံးခန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မှန်းခြေငွေစာရင်းများကို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သက်ဆိုင်ရာ၀န်ကြီးဌာနသို့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တင်ပြရပါသည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ဒုတိယအဆင</a:t>
            </a:r>
            <a:r>
              <a:rPr lang="en-US" sz="24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့်။	။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သက်ဆိုင်ရာ၀န်ကြီးဌာနမှ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မှန်းခြေစာရင်းများကို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စီမံကိန်းနှင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ဘဏ္ဍာရေး၀န်ကြီး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ဌာန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ရသုံးမှန်းခြေငွေစာရင်းဦးစီးဌာနသို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</a:t>
            </a:r>
            <a:r>
              <a:rPr lang="en-US" sz="24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ပေးပို့ရပါသည</a:t>
            </a:r>
            <a:r>
              <a:rPr lang="en-US" sz="24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E2C3-CDE0-4424-A5BE-4B4E14A8CBDA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6200" y="1315536"/>
            <a:ext cx="91440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တတိယအဆင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့်။	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စီမံကိန်းနှင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့်ဘဏ္ဍာရေး၀န်ကြီးဌာနသည်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မှန်းခြေ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ငွေစာရင်း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ဒုတိယသမ္မတ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(၁)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ထံ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တင်ပြပါသည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်။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ပြည်ထောင်စု၏ဘဏ္ဍာငွေအရ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အသုံးဆိုင်ရာ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ဥပဒေ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မူကြမ်း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အတူ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မှန်းခြေငွေစာရင်းကို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ဘဏ္ဍာရေးကော်မရှင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သို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တင်ပြရပါသည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စတုတ္တအဆင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့်။	။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ဘဏ္ဍာရေးကော်မရှင်မ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ှ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သဘောတူညီပါက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ပြည်ထောင်စုအစိုးရအဖွဲ့သို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တင်ပြရပ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ါ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်။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ထို့နောက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ဘဏ္ဍာရေးကော်မရှင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စိစစ်ထောက်ခံချက်ဖြင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ဘဏ္ဍာငွေအရအသုံး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ဆိုင်ရာဥပဒေ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မူကြမ်း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အတူ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မှန်းခြေ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ငွေစာရင်းကို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ပြည်ထောင်စုလ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ွှ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တ်တော်သို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တင်ပ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ြ၍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အတည်ပြုချက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ရယူရပါသည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Calibri" pitchFamily="34" charset="0"/>
                <a:cs typeface="Myanmar2.1" panose="020B0604030504040204" pitchFamily="34" charset="0"/>
              </a:rPr>
              <a:t>်။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4857-EE42-462A-BD1D-0A2985CAC6F8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302096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ဘဏ္ဍာငွေအရအသုံးဆိုင်ရာဥပဒေ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(The Union Budget Law)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နိုင်ငံတော်သမ္မတ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က 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လက်မှတ်ရေးထိုး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၍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နှစ်စဥ်သက်ဆိုင်ရာဘဏ္ဍာရေးနှစ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မစတင်မီ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ပြဌာန်းထုတ်ပြန်ပါသည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ယင်းဥပဒေသည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သက်ဆိုင်ရာ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ဘဏ္ဍာရေးနှစ်အတွက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ဧပြီလ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၁ရက်နေ့မှ စ၍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အာဏာတည်ပါသည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်။၎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င်းဥပဒေသည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သက်ဆိုင်ရာ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 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ဘဏ္ဍာရေးနှစ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တစ်နှစ်အတွက်သာအကျိုးသက်ရောက်ပါသည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သို့သော်သက်ဆိုင်ရာဘဏ္ဍာရေးနှစ်ကုန်ဆုံး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သောအခ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အဆိုပါဥပဒေကို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ပယ်ဖျက်ခြင်း၊အစားထိုးခြင်းမပြုလုပ်ပ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ါ။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ဘဏ္ဍာငွေအရအသုံးဆိုင်ရာဥပဒေတွင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အပိုင်း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(၅)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ပါ၀င်ပါသည်။  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    ၎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င်းတို့မှာ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-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အပိုင်း-၁။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အမည်နှင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စတင်အာဏာတည်သည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နေ့ရက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အပိုင်း-၂။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နိုင်ငံတော်သမ္မတ၊ပြည်ထောင်စုအစိုးရအဖွဲ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့၊လွှ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တ်တော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်၊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ပြည်ထောင်စုတရား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လွှ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တ်တော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ချုပ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်၊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ပြည်ထောင်စုရှေ့နေ့ချုပ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်၊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ပြည်ထောင်စုစာရင်းစစ်ချုပ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်၊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ပြည်ထောင်စုရွေးကောက်ပွဲ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ကော်မရှင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်၊ ပြည်ထောင်စုရာထူး၀န်အဖွဲ့၊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နိုင်ငံတော်ဖွဲ့စည်းပုံအခြေခံဥပဒေဆိုင်ရာခုံရုံး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၊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	ပြည်ထောင်စု၀န်ကြီးဌာနများနှင့်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ဦးစီးဌာနများ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3528-3825-4D57-90CE-D67AAF90D52D}" type="datetime1">
              <a:rPr lang="en-US" smtClean="0"/>
              <a:pPr/>
              <a:t>10/17/2017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09600"/>
            <a:ext cx="8534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အပိုင်း-၃။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နိုင်ငံတော်ပိုင်စီးပွားရေးအဖွဲ့အစည်းများ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အပိုင်း-၄။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တပ်မြို့စည်ပင်သာယာရေးအဖွဲ့များ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အပိုင်း-၅။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နေပြည်တော်စည်ပင်သာယာရေးကော်မတီ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ဖြစ်ပါသည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အပိုင်း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(၂)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အခန်းနှစ်ခန်းပါ၀င်ပါသည်။ ၎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င်းတို့မှာ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-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အခန်း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(၁)  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ရငွေများနှင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သုံးငွေများ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အခန်း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(၂)   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ငွေချေးယူခြင်း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စီမံကိန်းနှင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့်ဘဏ္ဍာရေး၀န်ကြီးဌာနက				    	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ဘဏ္ဍာရေးနှစ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လုပ်ငန်းဆောင်တာများ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အတွက်အများဆုံး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			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ချေးယူနိုင်သည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ငွေပမာဏ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ကိုဖော်ပြသည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်။)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ထို့ပြင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ဘဏ္ဍာရေးအရအသုံးဆိုင်ရာ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ဥပဒေတွင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ရငွေနှင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သုံးငွေ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အတွက်တာ၀န်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ပေးအပ်ခြင်းခံရသည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ပုဂ္ဂိုလ်အသီးသီးနှင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ယင်းတို့က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စီမံကြီးကြပ်ကောက်ခံ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ရမည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ရငွေများနှင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စီမံခန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ရမည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သုံးငွေများကို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ဖော်ပြပြဌာန်းထားပါသည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  <a:endParaRPr lang="en-US" sz="2000" dirty="0"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641C-CDCA-46DD-8F1B-9CC1C5252657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61511"/>
            <a:ext cx="9143999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ရငွေစီမံကြီးကြပ်ကောက်ခံခြင်းနှင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သုံးငွေစီမံခန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ခွဲခြင်းအတွက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လုပ်ပိုင်ခွင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၀န်ကြီးဌာနအလိုက် ပြည်ထောင်စု၀န်ကြီးများအားလွှ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ဲအပ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မိမိလက်အောက်ခံအဖွဲ့အစည်းများ၏ ဌာနအကြီးအကဲများအား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ထပ်ဆင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့်လွှ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ဲအပ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-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ခွဲ‌ေ၀ချထားပေးသော ရန်ပုံငွေများအား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မိမိ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လက်အောက်ခံ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ငွေထုတ်သူ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အရာရှိများသို့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ငွေစာရင်းခေါင်းစဥ်အလိုက် ထပ်မံခွဲ‌ေ၀ပေး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ငွေထုတ်သူအရာရှိများသည် ရငွေများရရှိစေရန်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/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အသုံးစရိတ်များကို ခွဲ‌ေ၀ပေးသည့်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kumimoji="0" lang="my-MM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ဘောင်အတွင်း သုံးစွဲရန် အဓိက တာ၀န်ခံများဖြစ်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ရငွေနှင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သုံးငွေများကို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ကြီးကြပ်ကောက်ခံစီမံခန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ခွဲရာတွင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၏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ဘဏ္ဍာငွေ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	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အရအသုံးဆိုင်ရာဥပဒေပ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ါ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ပြဌာန်းချက်များ၊သက်ဆိုင်ရာဥပဒေများ၊နည်းဥပဒေများ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၊ 		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စည်းမျဥ်းများ၊စည်းကမ်းများ၊အမိန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များ၊ည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ွှ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န်ကြားချက်များ၊လုပ်ထုံးလုပ်နည်းများနှင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အညီ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		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ဆောင်ရွက်ကြရမည်ဖြစ်ပါသည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။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B8CA-CBDE-47A9-8959-988DA2EDFB6C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04800" y="815891"/>
            <a:ext cx="9144000" cy="467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အကောင်အထည်ဖော်ဆောင်ရွက်ခြင်း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(က)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ဲပြောင်းသုံးစွဲခြင်း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(ခ)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ဖြည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စွက်ခွင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ပြုငွေတောင်းခံခြင်း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(ဂ)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အရေးပေ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ါ်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(ဃ)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ံငွေများပြန်လည်ပေးအပ်ခြင်း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(က)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ဲပြောင်းသုံးစွဲခြင်း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-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ဲပြောင်းသုံးစွဲခြင်းဆိုသည်မှာ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ငွေလုံးငွေရင်းအသုံးစရိတ်စာရင်းအတွင်း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ခေါင်းစဥ်တစ်ခုမ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အခြားခေါင်းစဥ်တစ်ခုသို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ဖြစ်စေ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လွှ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ဲပြောင်းသုံးစွဲခွင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ပြုခြင်းဖြစ်ပါသည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-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ငွေစာရင်းခေါင်းစဥ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တစ်ခုခုအောက်တွင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ရန်ပုံငွေလိုအပ်ပါက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လုပ်ထုံးလုပ်နည်းများနှင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အညီ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ဲပြောင်းကျခံနိုင်ပါသည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</a:t>
            </a:r>
            <a:endParaRPr lang="en-US" sz="2000" dirty="0"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78BC-3489-44CB-854C-AA2ACA755581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2400" y="696754"/>
            <a:ext cx="8763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ဲပြောင်းသုံးစွဲခြင်းဆိုင်ရာနည်းလမ်းများ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ဦးစီးဌာန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လုပ်ပိုင်ခွင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၀န်ကြီးဌာန၏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လုပ်ပိုင်ခွင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စီမံကိန်းနှင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့်ဘဏ္ဍာရေး၀န်ကြီးဌာန၏လုပ်ပိုင်ခွင့်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(ခ)	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ဖြည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စွက်ခွင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ပြုငွေတောင်းခံခြင်း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-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သက်ဆိုင်ရာဘဏ္ဍာနှစ်အတွင်းဆက်လက်ဆောင်ရွက်ရမည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လုပ်ငန်း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/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မဖြစ်မနေ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ပေးချေရမည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အသုံးစရိတ်များအတွက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မူလခွင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ပြုငွေမ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ကျခံသုံးစွဲနိုင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်ြ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ခင်းမရှိခြင်း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-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အခြားငွေစာရင်းခေါင်းစဥ်များမ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ံငွေများကို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ဲပြောင်း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ကျခံသုံးစွဲ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နိုင်ခြင်းမရှိခြင်း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-	</a:t>
            </a:r>
            <a:r>
              <a:rPr lang="my-MM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ဖြည့်စွက်ခွင့်ပြုငွေများကို သက်ဆိုင်ရာဘဏ္ဍာရေးနှစ်မကုန်ဆုံးမီ ပြည်ထောင်စုလွှတ်တော်မှ 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my-MM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ပြည်ထောင်စု၏ နောက်ထပ်ဘဏ္ဍာငွေခွဲ‌ေ၀သုံးစွဲရေး ဥပဒေ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 (The Union Supplementary   	Appropriation   Law) </a:t>
            </a:r>
            <a:r>
              <a:rPr lang="my-MM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ဖြင့် အတည်ပြု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my-MM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ပြဌာန်းပေးပါသည်။ </a:t>
            </a:r>
            <a:endParaRPr lang="en-US" sz="2000" dirty="0"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C807-2D18-407D-B0C0-11288E0BFA07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92289"/>
            <a:ext cx="8305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(ဂ)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အရေးပေ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ါ်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အရေးပေ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ါ်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ရန်ပုံငွေမ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အသုံးစရိတ်များကို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ကျခံသုံးစွဲခြင်းကို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အောက်ပါအတိုင်းစည်းကမ်းချက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များနှင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အညီသာလ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ျှင် ‌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ဆောင်ရွက်ခွင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ရှိပါသည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(က)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ပြည်ထောင်စုအစိုးရက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မသုံးစွဲလ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င်မဖြစ်သည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အရေးပေ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ါ်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ကိစ္စရပ်အတွက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အသုံးစရိတ်ဖြစ်ပြီး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အရအသုံး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မှန်းခြေငွေစာရင်းလျာထားချက်တွင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ပါ၀င်ခြင်းမရှိသော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အသုံးစရိတ်သာ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ကျခံသုံးစွဲနိုင်ခြင်း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(ခ)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အရေးပေ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ါ်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ရန်ပုံငွေမ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ကျခံသုံးစွဲခြင်းကို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ပြည်ထောင်စုအစိုးရအဖွဲ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ဆုံးဖြတ်ချက်အရသာ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ပြုရခြင်း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၊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(ဂ)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ပြည်ထောင်စုအစိုးရအဖွဲ့သည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အရေးပေ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ါ်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ရန်ပုံငွေမ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ကျခံသုံးစွဲငွေကို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ကိစ္စရပ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တစ်ရပ်ချင်း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အလိုက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ကျိုးကြောင်းဖော်ပြချက်များနှင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အတူ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အနီးကပ်ဆုံးကျင်းပသည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လွှ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တ်တော်အစည်းအဝေးသို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တင်ပြရပါသည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။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3541-DCFC-4D96-B0F9-8811B64F33F3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6201" y="1040025"/>
            <a:ext cx="9143999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(ဃ)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ှျ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ံငွေများပြန်လည်ပေးအပ်ခြင်း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ရသုံးခန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မှန်းခြေငွေစာရင်းပ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အသုံးစရိတ်များကို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ကြီးကြပ်ရာ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၌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ံငွေမှာ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ပိုသုံးငွေကဲ့သို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အရေးကြီး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သဖြင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မသုံးစွဲနိုင်သည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ရန်ပုံငွေများကို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ပြည်ထောင်စုအစိုးရအဖွဲ့က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သတ်မှတ်ထားသည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နေ့ရက်တွင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ပြန်လည်အပ်နှံရပါသည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b="1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လုပ်ငန်းစဥ်များမှာ</a:t>
            </a: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- 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(က)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စီမံကိန်းနှင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့်ဘဏ္ဍာရေး၀န်ကြီးဌာန၊ရသုံးမှန်းခြေငွေစာရင်းဦးစီးဌာနက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ပြဌာန်းထားသည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ပုံစံဖြင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ပြုလုပ်ရသည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(ခ)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နည်းနင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့်မျှ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ဘဏ္ဍာရေးနှစ်ကုန်ပြီးမှပိုလ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ံငွေပြန်လည်အပ်နှံခြင်းမပြု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(ဂ)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ငွေစာရင်းခေါင်းစဥ်အမှတ်နှင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အမည်များကိုရသုံးခန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ငွေစာရင်း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တွင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	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ဖော်ပြထားသည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အတိုင်းမှန်ကန်စွာ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ဖော်ပြရပါသည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(ဃ)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၁၀၀ိ/-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ထက်နည်းလ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ျှင်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ပြန်မအပ်ရပ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ါ။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(င)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ပြန်အပ်ငွေကို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အနီးဆုံးဆယ်ဂဏန်းဖြင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သာ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အပ်ရပါသည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301-A955-478C-9F65-75B4317BE994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5240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(က)	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ရသုံးမှန်းခြေငွေစာရင်းရေးဆ</a:t>
            </a:r>
            <a:r>
              <a:rPr lang="en-US" sz="2400" b="1" dirty="0" err="1" smtClean="0">
                <a:solidFill>
                  <a:srgbClr val="FF0000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ွဲရေးလုပ်ငန်းစဥ်များ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(ခ)	</a:t>
            </a:r>
            <a:r>
              <a:rPr kumimoji="0" lang="my-MM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ဦးစီးဌာနများမှ လိုက်နာကျင်‌့သုံးရမည့် ဘဏ္ဍာရေးဆိုင်ရာ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                      </a:t>
            </a:r>
            <a:r>
              <a:rPr kumimoji="0" lang="my-MM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လုပ်ထုံးလုပ်နည်းများ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0296-8A88-4865-924A-5A2D368D266C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838200"/>
            <a:ext cx="82296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(စ)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ပြန်အပ်ငွေ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၁၀၀၀ိ/-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အောက်အတွက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အကြောင်းပြချက်ဖော်ပြရန်မလိုအပ်ပ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ါ။ 	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အကြောင်းပြချက်သည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ယေဘုယျအသုံးအနှုန်းမဖြစ်စေရပ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ါ။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(ဆ)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ပြန်အပ်သောပိုလ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သက်ဆိုင်ရာ၀န်ကြီးဌာနက "၀န်ကြီးဌာနပိုလျှ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ံရန်ပုံငွေ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"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ခေါင်းစဥ်သို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ပြောင်းရ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ေ့ထားရပါသည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်။"၀န်ကြီးဌာနပိုလျှ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ံရန်ပုံငွေ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"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ခေါင်းစဥ်ရှိ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အသားတင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ပိုလ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ျှ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ံငွေကို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	သက်ဆိုင်ရာ၀န်ကြီးဌာနများက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စီမံကိန်းနှင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ဘဏ္ဍာရေး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၀န်ကြီးဌာနသို့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ပေးအပ်ရပါသည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တာ၀န်ပိုင်းခြားဖော်ထုတ်ခြင်း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ပြည်ထောင်စုလ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ွှ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တ်တော်က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အတည်ပြုပြဌာန်းပေးလိုက်သည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ရသုံး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ခန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မှန်းခြေငွေစာရင်း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အကောင်အထည်ဖော်ဆောင်ရွက်ရန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ဌာန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/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အဖွဲ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အစည်းများ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တာ၀န်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ဖြစ်ပါသည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ရသုံးမှန်းခြေငွေစာရင်းကြီးကြပ်မှုကို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ဌာန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/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အဖွဲ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့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အစည်းများက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ပြုလုပ်ရပါသည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်။ှ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ဌာန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/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အဖွဲ့အစည်းများ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၏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ငွေစာရင်းများကို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ပြည်ထောင်စုစာရင်းစစ်ချုပ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ရုံးကစစ်ဆေး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၍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အစီရင်ခံစာကို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တင်ပြရပါသည</a:t>
            </a:r>
            <a:r>
              <a:rPr lang="en-US" sz="20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B8C7-FF6A-422C-AD75-26B99DCF4DD9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533400"/>
            <a:ext cx="6781800" cy="611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120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သာမန်ရငွေစာရင်း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ts val="2400"/>
              </a:spcBef>
              <a:spcAft>
                <a:spcPts val="1000"/>
              </a:spcAft>
            </a:pP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(၁)	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ပစ္စည်းများလုပ်အားနှင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ဆောင်ရွက်ပေးမှုအတွက်ကုန်ကျစရိတ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၀၁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ပစ္စည်းများရောင်းချရငွေ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၀၂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ဆောင်ရွက်ပေးမှုအတွက်ရငွေ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၀၃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ငှားရမ်းခရငွေ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၀၄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အခွန်အခရငွေ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၀၅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အထွေထွေရငွေများ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(၂)	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အခြားရငွေ၊ဒဏ်ငွေများ၊ဘဏ္ဍာငွေအဖြစ်သိမ်းယူခြင်းများ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၀၁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အခြားရငွေ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၀၂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ဒဏ်ငွေ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၀၃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ဘဏ္ဍာငွေအဖြစ်သိမ်းယူခြင်းများ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၀၄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ပိုပေးမိသည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ပြန်ရငွေများ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91CA1-B3E2-4743-80B8-2F0A2C21DB61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95400" y="914400"/>
            <a:ext cx="6324600" cy="511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120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ငွေလုံးငွေရင်းရငွေ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၀၁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မော်တော်ယာဥ်ပစ္စည်းများရောင်းချခြင်း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၀၂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စက်ကိရိယာတန်ဆာပလာများ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၀၃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ရုံးသုံးစက်ကိရိယာများရောင်းချခြင်း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၀၄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ပရိဘောဂပစ္စည်းများရောင်းချခြင်း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၀၅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ရေယာဥ်များရောင်းချခြင်း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၀၆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အဆောက်အအုံနှင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နေရာထိုင်ခင်းများရောင်းချခြင်း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၂၀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အခြားပစ္စည်းများရောင်းချခြင်း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E1416-28C1-4675-B372-724B0597021D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838200"/>
            <a:ext cx="6705600" cy="5437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2400"/>
              </a:spcBef>
              <a:spcAft>
                <a:spcPts val="100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သာမန်အသုံးစရိတ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၀၁၀၀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လစာစရိတ်ချီးမ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ြှင့်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၀၂၀၀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ပြည်တွင်းခရီးစရိတ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၀၃၀၀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ပစ္စည်းများလုပ်အားနှင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ဆောင်ရွက်ပေးမှုအတွက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ကုန်ကျစရိတ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၀၄၀၀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ပြင်ဆင်ထိန်းသိမ်းစရိတ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၀၅၀၀	လွှ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ဲပြောင်းသုံးစွဲငွေ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၀၆၀၀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ဧည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်‌့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ခံက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ျွ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ေးမွေးစရိတ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ထောက်ပံ့ငွေ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အတိုးပေးငွေ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0596-8582-47A9-8AF6-BE5F056910A8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9200" y="685800"/>
            <a:ext cx="7239000" cy="5806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120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ငွေလုံးငွေရင်းအသုံးစရိတ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(၁)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ဆောက်လုပ်ရေး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(က)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ဆောင်ရွက်ဆဲ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(ခ)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ဖြည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(ဂ)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လုပ်ငန်းစီမံကိန်းသစ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(၂)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စက်ပစ္စည်း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(က)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ပြည်ပအကူအညီရငွေ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ချေးငွေဖြင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ပစ္စည်းများ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၀ယ်ယူခြင်း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(ခ)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ရုံးသုံးစက်ကိရိယာများ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(ဂ)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ရုံးသုံးပရိဘောဂများ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(ဃ)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အခြားရုံးသုံးပစ္စည်းများ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(င)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ရုံးသုံးယာဥ်များ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(၃)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အခြား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87A5D-9133-46FF-AD5E-41946915D58C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1371600"/>
            <a:ext cx="7467600" cy="363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ts val="3600"/>
              </a:spcBef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သာမန်အသုံးစရိတ်တွင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ငွေစာရင်းခေါင်းစဥ်အုပ်စုများ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ခွဲခြားထားပါသည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ပြည်သူ့ကျန်းမာရေးဦးစီးဌာန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(၁)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စီမံ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ဘဏ္ဍာ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(၂)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ပြည်သူ့ကျန်းမာရေး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(၃)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ရောဂါနှိမ်နင်းရေး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(၄)	သဘာ၀ဘေး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ACDB-C85A-4E70-BC9C-0D7436BB8F17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43000" y="1905000"/>
            <a:ext cx="708660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12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(ခ) </a:t>
            </a:r>
            <a:r>
              <a:rPr lang="en-US" sz="28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ဦးစီးဌာနများမ</a:t>
            </a:r>
            <a:r>
              <a:rPr lang="en-US" sz="28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8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လိုက်နာကျင</a:t>
            </a:r>
            <a:r>
              <a:rPr lang="en-US" sz="28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8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သုံးရမည</a:t>
            </a:r>
            <a:r>
              <a:rPr lang="en-US" sz="28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8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ဘဏ္ဍာရေးဆိုင်ရာ</a:t>
            </a:r>
            <a:r>
              <a:rPr lang="en-US" sz="28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လုပ်ထုံးလုပ်နည်းများ</a:t>
            </a:r>
            <a:endParaRPr lang="en-US" sz="2800" b="1" dirty="0" smtClean="0">
              <a:solidFill>
                <a:srgbClr val="0000FF"/>
              </a:solidFill>
              <a:latin typeface="Myanmar2.1" pitchFamily="34" charset="0"/>
              <a:cs typeface="Myanmar2.1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endParaRPr lang="en-US" sz="1050" dirty="0" smtClean="0">
              <a:latin typeface="Myanmar2.1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EC9B-027E-4C1F-AB7D-9CFD7DB43183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295400"/>
            <a:ext cx="75438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b="1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ငွေစာရင်းဆိုင်ရာလုပ်ငန်းများ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ဦးစီးဌာနများ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၏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အခြေခံစာရင်းပြုဌာနများအတွက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ငွေစာရင်း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ထိန်းသိမ်းရေးနည်းလမ်းည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န်ကြားချက်အရ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ဌာနဆုိင်ရာ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စာရင်းများကို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ပြုစုရေးဆွဲရပါသည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794E-302C-4313-8F36-2598AE714130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1524000"/>
            <a:ext cx="8305800" cy="2380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b="1" dirty="0" smtClean="0">
                <a:latin typeface="Myanmar2.1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ဘဏ္ဍာရေးစည်းမျဥ်း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2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ငွေကြေးကိစ္စရပ်ဆိုင်ရာ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သုံးငွေများအတွက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ဥပဒေ၊နည်းဥပဒေ၊အမိန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့်ညွှ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န်ကြားချက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လုပ်ထုံးလုပ်နည်းများ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B111-AA43-41B2-AA65-B41BE1433D89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90600" y="990600"/>
            <a:ext cx="7543800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ငွေထုတ်စာရင်းတစ်ခုတွင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လိုအပ်ချက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ငွေထုတ်စာရင်းဖွင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လှစ်ခြင်း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ငွေထုတ်သူအရာရှိခန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အပ်ခြင်း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(DO)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့်ပြုခွဲ‌ေ၀ချထားငွေရှိရမည်။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ပြုငွေအကြောင်းကြားချက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Drawing Limit (DL)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ရှိရမည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သုံးလပတ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ရန်ပုံငွေစာရင်းဖွင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လှစ်ရမည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သို့မှသာ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ငွေထုတ်စာရင်းမ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ငွေများကို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ထုတ်ယူသုံးစွဲနိုင်မည်ဖြစ်ပါသည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F93F-E181-49A4-886C-376A02CF88FF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2590800"/>
            <a:ext cx="5904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(က)	</a:t>
            </a:r>
            <a:r>
              <a:rPr lang="en-US" sz="2800" b="1" dirty="0" err="1" smtClean="0">
                <a:solidFill>
                  <a:srgbClr val="FF0000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ရသုံးမှန်းခြေငွေစာရင်းရေးဆွဲရေးလုပ်ငန်းစဥ်များ</a:t>
            </a:r>
            <a:endParaRPr lang="en-US" sz="2800" dirty="0" smtClean="0">
              <a:solidFill>
                <a:srgbClr val="FF0000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0B2DC-CD0A-479F-BC5F-F2CF187322B5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1143000"/>
            <a:ext cx="7772400" cy="445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ငွေထုတ်သူအရာရှိခန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အပ်ခြင်း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ငွေထုတ်စာရင်း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MD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ငွေထုတ်သူအရာရှိကို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သက်ဆိုင်ရာ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  </a:t>
            </a:r>
          </a:p>
          <a:p>
            <a:pPr lvl="1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ဦးစီးဌာနကခန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အပ်ရန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MD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ငွေထုတ်စာရင်းအတွက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ငွေထုတ်သူအရာရှိ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အပြောင်းအလဲ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ဖြစ်တိုင်း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တင်ပြရန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ဦးစီးဌာနမ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မြန်မာ့စီးပွားရေးဘဏ်ရုံးချုပ်သို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အကြောင်းကြားစာ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ပေးပို့ပြီး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သက်ဆိုင်ရာ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မြန်မာ့စီးပွားရေးဘဏ်သို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ဆက်လက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အကြောင်းကြားပေးရန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endParaRPr lang="en-US" sz="1400" dirty="0" smtClean="0">
              <a:latin typeface="Myanmar2.1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8743-7AB4-4EF0-BEBA-4605E4C03AB2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1143000"/>
            <a:ext cx="76200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ပြုငွေအကြောင်းကြားချက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 (D.L)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မိမိတို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့‌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ေငွထုတ်စာရင်းမ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ကျခံသုံးစွဲရန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လိုအပ်ငွေများကို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ငွေထုတ်စာရင်း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မှထုတ်ယူနိုင်ရန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ရုံးချုပ်မ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မြန်မာ့စီးပွားရေးဘဏ်သို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ငွေထုတ်ကန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ချက်ကို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(၃)လ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တစ်ကြိမ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ဖွင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လှစ်ပေးရမည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1" fontAlgn="base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ရသုံးမှန်းခြေအရ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ပြုငွေနှင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ပြည်ထောင်စုဘဏ္ဍာရန်ပုံငွေနှင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ဆက်စပ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နေသောက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ြွ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ေးမြီအပ်ငွေယာယီစာရင်းများအတွက်ခွင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့်ပြုငွေများပါ၀င်ပါသည်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။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05E6-B789-444D-90BD-8C27C4CAF539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333137"/>
            <a:ext cx="85344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latin typeface="Myanmar2.1" pitchFamily="34" charset="0"/>
                <a:cs typeface="Myanmar2.1" pitchFamily="34" charset="0"/>
              </a:rPr>
              <a:t>ငွေထုတ်သူအရာရှိတာ၀န်</a:t>
            </a: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(က)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ထိုးမြဲလက်မှတ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(ခ)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စာရင်းစစ်ဆေးမှု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(ဂ)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ဘောက်ချာခိုင်လုံမှု၊လက်ခံရရှိမှု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(ဃ)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သတ်မှတ်ကာလ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(င)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စာရင်းမှတ်တမ်းများ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ထိန်းသိမ်းရန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(စ)	ခွဲ‌ေ၀ရန်ပုံငွေထက်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ပိုမိုသုံးစွဲခြင်းမပြုရ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(ဆ)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သုံးစွဲရန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ရည်ရွယ်ထားသည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ကိစ္စရပ်အတွက်သာ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(ဇ)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အသုံးစရိတ်ကျခံရန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အခြေခံအချက်နှင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ကိုက်ညီရမည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(စျ)	ခွဲ‌ေ၀ချထားငွေထက်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ပိုသုံး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ပိုလ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ျှ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ံလျင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ရန်ပုံငွေညှိနှိုင်းဆောင်ရွက်ရန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ရန်ပုံငွေလိုအပ်ပါက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တွက်ချက်မှုများနှင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ရန်ပုံငွေတင်ပြတောင်းခံရန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(ည)	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ပြီးခဲ့သောဘဏ္ဍာနှစ်မ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ှ 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အသုံးစရိတ်များ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(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မီတာ၊တယ်လီဖုန်းတို့မှအပ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)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ကို</a:t>
            </a:r>
            <a:endParaRPr lang="en-US" sz="22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	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လက်ရှိဘဏ္ဍာရေးနှစ်မှကျခံသုံးစွဲခွင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မပြုရ၊ဦးစီးဌာနမှခွင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ပြုမိန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့်</a:t>
            </a:r>
            <a:r>
              <a:rPr lang="en-US" sz="2200" dirty="0" err="1" smtClean="0">
                <a:latin typeface="Myanmar2.1" panose="020B0604030504040204" pitchFamily="34" charset="0"/>
                <a:cs typeface="Myanmar2.1" panose="020B0604030504040204" pitchFamily="34" charset="0"/>
              </a:rPr>
              <a:t>ပါရမည</a:t>
            </a:r>
            <a:r>
              <a:rPr lang="en-US" sz="2200" dirty="0" smtClean="0">
                <a:latin typeface="Myanmar2.1" panose="020B0604030504040204" pitchFamily="34" charset="0"/>
                <a:cs typeface="Myanmar2.1" panose="020B0604030504040204" pitchFamily="34" charset="0"/>
              </a:rPr>
              <a:t>်။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ED03-6826-4822-B662-072D405F3CA8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1066800"/>
            <a:ext cx="75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ရငွေများ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အခြေခံမူ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(က)	တရား၀င်ငွေစက္ကူ/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ြွ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ေ၊ငွေတောင်းခံခွင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ရှိသောချက်လက်မှတ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ဘဏ်ငွေလ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ဲလက်မှတ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(ခ)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ဘဏ်သို့ချက်ချင်းပေးသွင်းရန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(ဂ)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ဌာနဆိုင်ရာရငွေကို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အသုံးစရိတ်အဖြစ်သုံးစွဲခြင်းမပြု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8A7C-EF09-4476-8CB6-92EAD39A2FBC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533400"/>
            <a:ext cx="73152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ပေးငွေများ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err="1" smtClean="0">
                <a:latin typeface="Myanmar2.1" pitchFamily="34" charset="0"/>
                <a:cs typeface="Myanmar2.1" pitchFamily="34" charset="0"/>
              </a:rPr>
              <a:t>အခြေခံမူ</a:t>
            </a:r>
            <a:endParaRPr lang="en-US" sz="2200" b="1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</a:pP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ချက်ချင်းပေးချေရန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မလိုအပ်ဘဲ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ဘဏ်မ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ငွေထုတ်ယူထားခြင်း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ချက်ချင်းပေးချေသင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ပါလျက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မပေးချေပဲမပြုရ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အစိုးရငွေထုတ်စာရင်းမ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ထုတ်ယူပြီး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အခြား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့)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ဘဏ်တစ်ခုခုတွင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သီးခြား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 </a:t>
            </a:r>
          </a:p>
          <a:p>
            <a:pPr lvl="1" algn="just" fontAlgn="base">
              <a:spcBef>
                <a:spcPct val="0"/>
              </a:spcBef>
              <a:spcAft>
                <a:spcPts val="1000"/>
              </a:spcAft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စာရင်းရှင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ဖွင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လှစ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်၍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အပ်နှံခြင်းမပြုရ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spcBef>
                <a:spcPts val="600"/>
              </a:spcBef>
              <a:spcAft>
                <a:spcPts val="1000"/>
              </a:spcAft>
            </a:pP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</a:pPr>
            <a:r>
              <a:rPr lang="en-US" sz="2200" b="1" dirty="0" err="1" smtClean="0">
                <a:latin typeface="Myanmar2.1" pitchFamily="34" charset="0"/>
                <a:cs typeface="Myanmar2.1" pitchFamily="34" charset="0"/>
              </a:rPr>
              <a:t>အသုံးစရိတ်အတွက</a:t>
            </a:r>
            <a:r>
              <a:rPr lang="en-US" sz="2200" b="1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b="1" dirty="0" err="1" smtClean="0">
                <a:latin typeface="Myanmar2.1" pitchFamily="34" charset="0"/>
                <a:cs typeface="Myanmar2.1" pitchFamily="34" charset="0"/>
              </a:rPr>
              <a:t>အခြေခံမူ</a:t>
            </a:r>
            <a:endParaRPr lang="en-US" sz="2200" b="1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အထူး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ယေဘုယျခွင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ပြုမိန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ရှိရမည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လုံလောက်သော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ရန်ပုံငွေလျာထား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ဘဏ္ဍာရေးစည်းမျဥ်းနှင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အညီဖြစ်ရမည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E209-828B-4E28-A3B7-A761BD4B70E5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1143000"/>
            <a:ext cx="7924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1600" b="1" dirty="0" smtClean="0">
                <a:latin typeface="Myanmar2.1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ဘဏ္ဍာရေးကျင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စဥ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အမှန်တကယ်လိုအပ်သည်ထက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ပိုမိုမသုံးစွဲရ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ကိုယ်ပိုင်ငွေသုံးစွဲသကဲ့သို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ချိန်သုံးစွဲရန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မိမိအား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တိုက်ရိုက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သွယ်ဝိုက်အကျိုးဖြစ်ထွန်းစေမည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အမိန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မချမှတ်ရ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ပြည်သူ့ဘဏ္ဍာငွေကို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ပုဂ္ဂိုလ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အဖွဲ့အစည်း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တစ်ခုခု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၏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အထူးအခွင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အရေး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</a:p>
          <a:p>
            <a:pPr lvl="0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အနေဖြင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အသုံးမပြုရ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နိုင်ငံတော်တာ၀န်ထမ်းဆောင်ရာတွင်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ကုန်ကျစရိတ်ကို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ကာမိစေရန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  </a:t>
            </a:r>
          </a:p>
          <a:p>
            <a:pPr lvl="0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်‌့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စရိတ်များသည်အမြတ်အစွန်းမဖြစ်ရ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13A8-233A-473F-B238-15A2F56AA3EA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762000"/>
            <a:ext cx="86868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ခရီးစရိတ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အခြေခံစည်းမျဥ်းများ</a:t>
            </a:r>
            <a:endParaRPr lang="en-US" sz="2000" b="1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(က)	ခရီးသွား၀န်ထမ်းအတွက်သာ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ဖြစ်ခြင်း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(ခ)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ပြည်သူ့အကျိုးသက်ရောက်သော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ခရီးအတွက်ကုန်ကျခြင်း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(ဂ)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ခရီးသွားရာ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၌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မကုန်က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ျ၍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မဖြစ်ခြင်း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(ဃ)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လျာထားရန်ပုံငွေရှိခြင်း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ခရီးစရိတ်ငွေတောင်းခံလ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ွှာ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        -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သတ်မှတ်ပြဌာန်းပုံစံများ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အသုံးပြုရမည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ပြန်တမ်း၀င်အရာရှိ	TF 45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အမှုထမ်း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	TF 46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-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ခရီးသွားလာခြင်းအတွက်ခွင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ပြုမိန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့်၊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ကားလက်မှတ်များ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-	ခရီးအကွာအ‌ေ၀း၊အသုံးပြုယာဥ်အမျိုးအစား၊အခနှုန်းဖော်ပြ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-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အချိန်ကာလ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(၃)လ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ထက်ကျော်လွန်သော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ခရီးစရိတ်တောင်းခံလ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ာကို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ငွေထုတ်ပေးခြင်းမပြု</a:t>
            </a: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</a:pPr>
            <a:endParaRPr lang="en-US" sz="2000" dirty="0" smtClean="0">
              <a:latin typeface="Myanmar2.1" pitchFamily="34" charset="0"/>
              <a:cs typeface="Myanmar2.1" pitchFamily="34" charset="0"/>
            </a:endParaRPr>
          </a:p>
          <a:p>
            <a:pPr lvl="1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FontTx/>
              <a:buChar char="-"/>
            </a:pPr>
            <a:endParaRPr lang="en-US" sz="1200" dirty="0" smtClean="0">
              <a:latin typeface="Myanmar2.1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4CAE-7E7A-44AD-8C0C-AAD3E6E6DC7F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52400" y="762000"/>
            <a:ext cx="9448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  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ချက်လက်မှတ်စနစ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ပထမအကြိမ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ချက်အမှာစာ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ပုံနှိပ်ပုံစံ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ပစ္စည်းပေးသွင်းသူအား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့)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လုပ်ငန်းလုပ်ဆောင်သူအားမျဥ်းသားချက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လက်မှတ်ဖြင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ပေးချေရမည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(၂)	အစိုးရ၀န်ထမ်းများ Order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Cheque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အမိန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ပေးချက်လက်မှတ်ဖြင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ထုတ်ပေးနိုင်ပါသည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(၃)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လစာ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၂၅၀,၀၀၀ိ/-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နှုန်းနှင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အထက်ကို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ဘဏ်တွင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စာရင်းရှင်ဖွင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လှစ်ပြီး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	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လစာငွေကို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ထုတ်ယူရန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(၄)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ချက်လက်မှတ်သက်တမ်းမှာ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(၃)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လဖြစ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်၍ (၃)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လအတွင်း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အပြီးရှင်းလင်း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စေရမည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106B2-EADC-439F-87A1-8BF0AE020034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609600" y="1219200"/>
            <a:ext cx="9753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(၅)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မြို့နယ်ခြားက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ချက်လက်မှတ်ဖြင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မပေးချေနိုင်သဖြင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ဘဏ်ငွေလ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ဲစနစ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ကိုအသုံးပြုရသည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(၆)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နိုင်ငံတော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်၏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ငွေကြေးကိစ္စဆောင်ရွက်ရာတွင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ငွေသားပေးချေမှုကို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ရှောင်ကျဥ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ချက်လက်မှတ်စနစ်ကိုကျင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သုံး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(၇)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ချက်လက်မှတ်ကို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ငွေထုတ်သူအရာရှိမ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လုံခြုံစွာသိမ်းဆည်းထားရမည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2" fontAlgn="base">
              <a:lnSpc>
                <a:spcPct val="150000"/>
              </a:lnSpc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(၈)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ဘဏ်သို့ပေးသွင်းငွေနှင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ထုတ်ယူငွေများ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မှန်ကန်ရေးအတွက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ဘဏ်စာရင်းမရရှိသေးစေကာမူ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စာရင်းကိုက်ညှိမှုကို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ပြုလုပ်ရမည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7594-94FE-4B69-8D67-2A79A3888D1C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762000"/>
            <a:ext cx="6629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ငွေထုတ်စာရင်းဖွင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လှစ်ခြင်း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(၂)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ရန်ပုံငွေလ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ဲအပ်စာရင်းပြင်ဆင်ရေးဆွဲခြင်း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(၃)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ရန်ပုံငွေလ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ဲအပ်စာရင်းပေးပို့ခြင်း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(၄)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ချက်လက်မှတ်သိုလှောင်မှတ်ပုံတင်စာအုပ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(၅)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ငွေစာရင်းစာအုပ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(၆)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ငွေစာရင်းစာအုပ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လက်ကျန်ရှင်းတမ်း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(၇)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ဘဏ်ရငွေစာရင်းစာအုပ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(၈)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ဘဏ်ပေးငွေစာရင်းစာအုပ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fontAlgn="base">
              <a:lnSpc>
                <a:spcPct val="150000"/>
              </a:lnSpc>
              <a:spcBef>
                <a:spcPts val="600"/>
              </a:spcBef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(၉)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ငွေစာရင်းခေါင်းစဥ်အလိုက်အခြေပြစာရင်း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FB70-CA10-4FB1-ABD8-89EDFCACE693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-76199"/>
            <a:ext cx="85344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၏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မှန်းခြေငွေစာရင်းဆိုင်ရာလုပ်ငန်းစဥ်များမှာ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အောက်ပ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ါ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အတိုင်း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ဖြစ်ပါသည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(က)	ရေးဆွဲရန်တာ၀န်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(ခ)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(ဂ)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အဆင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ဆင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စိစစ်ခြင်း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(ဃ)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အတည်ပြုပြဌာန်းခြင်း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(င)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အကောင်အထည်ဖော်ဆောင်ရွက်ခြင်း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(စ)	တာ၀န်ပိုင်းခြားဖော်ထုတ်ခြင်း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(က)	ရေးဆွဲရန်တာ၀န်</a:t>
            </a:r>
            <a:endParaRPr kumimoji="0" lang="en-US" sz="2400" b="1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ပြည်ထောင်စုအစိုးရအဖွဲ့ကိုယ်စား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စီမံကိန်းနှင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ဘဏ္ဍာရေး၀န်ကြီးဌာန က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ဌာနအဖွဲ့အစည်း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အသီးသီးမ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ှ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ရရှိသည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အချက်အလက်များပေ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ါ်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မူတည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်၍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7AB2-3FD3-4760-9D76-AD26D3A1B114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1295400"/>
            <a:ext cx="78486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(၁၀)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လစဥ်ငွေစာရင်းရှင်းတမ်း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(၁၁)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ဘဏ်နှင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လစဥ်စာရင်းညှိနှိုင်းမှုဇယား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(၁၂)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ကြေွးမ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ြှ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ီနှင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အပ်ငွေစာရင်းအတွက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အပေါင်းအနှုတ်စာရင်းဇယား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(၁၃)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အသေးအဖွဲသုံးငွေစာရင်းစာအုပ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(၁၄)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ကြိုတင်ထုတ်ပေးငွေ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မှတ်ပုံတင်စာအုပ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(၁၅)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အပ်ငွေမှတ်ပုံစာအုပ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	</a:t>
            </a:r>
          </a:p>
          <a:p>
            <a:pPr lv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(၁၆)	-	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ယာယီစာရင်းမှတ်ပုံစာအုပ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63A2-8268-433A-94F4-35B767F2AB05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732582"/>
            <a:ext cx="7620000" cy="5668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လစဥ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ငွေစာရင်းရေးဆွဲခြင်း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ပြုရန်ပုံငွေများမှကျခံသုံးစွဲပြီးနောက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အသုံးစရိတ်ရှင်းတမ်းများကို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လဆန်းပြီး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(၇)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ရက်အတွင်း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မပျက်မကွက်ပေးပို့ရမည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ပူးတွဲပါရှိရမည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စာရင်းများ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(၆)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ငွေစာရင်းစာအုပ်လက်ကျန်ရှင်းတမ်း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(၂)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(၇)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ဘဏ်ရငွေစာရင်း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(၃)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(၈)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ဘဏ်ပေးငွေစာရင်း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(၄)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(၁၀)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လစဥ်ငွေစာရင်းရှင်းတမ်း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(၅)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(၁၂)ကြွ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ေးမြီအပ်ငွေ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အပေါင်းအနှုတ်စာရင်းဇယား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(၆)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ပုံစံ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ဌစ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(၁၁)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ဘဏ်နှင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လစဥ်စာရင်းကိုက်ညှိမှုဇယား</a:t>
            </a:r>
            <a:endParaRPr lang="en-US" sz="2200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(၇)	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ဘဏ်စာရင်းမိတ္တူမှန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A9E3-A78F-4704-B1EF-A005FE73459E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295400"/>
            <a:ext cx="8763000" cy="3452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လစဥ်ငွေစာရင်းမှားယွင်းမှုကို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ပြင်ဆင်ခြင်း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မပေးပို့ရသေးလျင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ပြင်ဆင်နိုင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1" algn="just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ပေးပို့ပြီးဖြစ်ပါက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- 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(က)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မှားယွင်းချက်ကို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ဦးစီးဌာနသို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အကြောင်းကြားရန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(ခ)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ဦးစီးဌာနက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စစ်ဆေး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၍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ပြောင်းရ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ေ့စာရင်းသွင်းလ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ာဖြင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လက်ရှိ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လ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တွင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 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ပြင်ဆင်ပြီးကြောင်း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ပြန်လည်အကြောင်းကြားရန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2" algn="just" fontAlgn="base">
              <a:lnSpc>
                <a:spcPct val="150000"/>
              </a:lnSpc>
              <a:spcBef>
                <a:spcPct val="0"/>
              </a:spcBef>
            </a:pP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(ဂ)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အကြောင်းကြားစာ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၏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စာအမှတ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်/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ရက်စွဲ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ကို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ပြင်ဆင်မိန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့်/ 	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ရည်ည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ွှ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န်း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၍ </a:t>
            </a:r>
            <a:r>
              <a:rPr lang="en-US" sz="2000" dirty="0" err="1" smtClean="0">
                <a:latin typeface="Myanmar2.1" pitchFamily="34" charset="0"/>
                <a:cs typeface="Myanmar2.1" pitchFamily="34" charset="0"/>
              </a:rPr>
              <a:t>ပြင်ဆင်နိုင</a:t>
            </a:r>
            <a:r>
              <a:rPr lang="en-US" sz="2000" dirty="0" smtClean="0">
                <a:latin typeface="Myanmar2.1" pitchFamily="34" charset="0"/>
                <a:cs typeface="Myanmar2.1" pitchFamily="34" charset="0"/>
              </a:rPr>
              <a:t>်</a:t>
            </a:r>
            <a:endParaRPr lang="en-US" sz="2000" dirty="0" smtClean="0">
              <a:latin typeface="Myanmar2.1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95BF-B818-42D8-9B61-5B31E5426D05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381000"/>
            <a:ext cx="8458200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မတ်လအပြီးသတ်နှင</a:t>
            </a:r>
            <a:r>
              <a:rPr lang="en-US" sz="2400" b="1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ဘဏ္ဍာငွေအရအသုံးဆိုင်ရာ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Myanmar2.1" pitchFamily="34" charset="0"/>
                <a:cs typeface="Myanmar2.1" pitchFamily="34" charset="0"/>
              </a:rPr>
              <a:t>စာရင်းရေးဆွဲခြင်း</a:t>
            </a:r>
            <a:endParaRPr lang="en-US" sz="2400" b="1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ဘဏ္ဍာရေးနှစ်မှာ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(၁၂)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လတာ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ကာလအတွက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ဖြစ်ပါသည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စာရင်းသဘောအရ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(၁၃)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လဖြစ်ပါသည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မတ်လအပြီးသတ်စာရင်း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ဟု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ါ်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စာရင်းပြင်ဆင်ရန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်၊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ညှိနှိုင်းရန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်၊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တင်သွင်းရန်အားလုံး၊ဘဏ္ဍာနှစ်တစ်နှစ်အတွက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အပြီးသတ်ရေးဆွဲခြင်းဖြစ်ပါသည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ခွင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ပြုရန်ပုံငွေမ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ှ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ကျခံသုံးစွဲငွေများ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(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အသုံးစရိတ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်)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မိမိတို့မြို့နယ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ဌာနမှရရှိသည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ငွေအားလုံးကို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(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သာမန်ရငွေ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ငွေလုံးငွေရင်းရငွေ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)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ဌာနဆိုင်ရာစာရင်းသို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ပေးသွင်းငွေများ</a:t>
            </a: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လျာထားရန်ပုံငွေများနှင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ပိုလ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ျှ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ံငွေများနှင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ပိုလ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ျှ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ံငွေ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ပိုသုံးငွေ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ပိုရငွေ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/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လျော့ရငွေ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</a:pP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စာရင်းများ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 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ပြုစုလ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ျှ</a:t>
            </a:r>
            <a:r>
              <a:rPr lang="en-US" sz="2400" dirty="0" err="1" smtClean="0">
                <a:latin typeface="Myanmar2.1" pitchFamily="34" charset="0"/>
                <a:cs typeface="Myanmar2.1" pitchFamily="34" charset="0"/>
              </a:rPr>
              <a:t>က်ပေးပို့ရပါသည</a:t>
            </a:r>
            <a:r>
              <a:rPr lang="en-US" sz="2400" dirty="0" smtClean="0">
                <a:latin typeface="Myanmar2.1" pitchFamily="34" charset="0"/>
                <a:cs typeface="Myanmar2.1" pitchFamily="34" charset="0"/>
              </a:rPr>
              <a:t>်။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 smtClean="0">
              <a:latin typeface="Myanmar2.1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891F1-B92F-4C25-9A96-7083FF18715E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76200" y="2074863"/>
            <a:ext cx="1905000" cy="1201737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ငွေသား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ချက်လက်မှတ်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ဘဏ်ငွေလွှဲလက်မှ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တ်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2085975" y="256698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90799" y="2309813"/>
            <a:ext cx="885825" cy="485775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၅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5" name="AutoShape 17"/>
          <p:cNvSpPr>
            <a:spLocks noChangeShapeType="1"/>
          </p:cNvSpPr>
          <p:nvPr/>
        </p:nvSpPr>
        <p:spPr bwMode="auto">
          <a:xfrm>
            <a:off x="3543300" y="256698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4124325" y="2386013"/>
            <a:ext cx="904875" cy="509587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ချ</a:t>
            </a:r>
            <a:r>
              <a:rPr lang="en-US" sz="1600" dirty="0" err="1" smtClean="0">
                <a:solidFill>
                  <a:srgbClr val="002060"/>
                </a:solidFill>
                <a:latin typeface="Myanmar2.1" pitchFamily="34" charset="0"/>
                <a:ea typeface="Calibri" pitchFamily="34" charset="0"/>
                <a:cs typeface="Myanmar2.1" pitchFamily="34" charset="0"/>
              </a:rPr>
              <a:t>လန</a:t>
            </a:r>
            <a:r>
              <a:rPr lang="en-US" sz="1600" dirty="0" smtClean="0">
                <a:solidFill>
                  <a:srgbClr val="002060"/>
                </a:solidFill>
                <a:latin typeface="Myanmar2.1" pitchFamily="34" charset="0"/>
                <a:ea typeface="Calibri" pitchFamily="34" charset="0"/>
                <a:cs typeface="Myanmar2.1" pitchFamily="34" charset="0"/>
              </a:rPr>
              <a:t>်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505325" y="885825"/>
            <a:ext cx="904875" cy="485775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၇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6010275" y="885825"/>
            <a:ext cx="914400" cy="485775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၁၁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696200" y="828675"/>
            <a:ext cx="1390650" cy="619125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ဘဏ်ရှင်းတမ်း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Bank Statement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590800" y="3578225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၆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752975" y="3502025"/>
            <a:ext cx="1085850" cy="579438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၉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အရ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448425" y="3521075"/>
            <a:ext cx="933450" cy="511175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၁၀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3019425" y="2846388"/>
            <a:ext cx="0" cy="6873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/>
          <p:cNvSpPr>
            <a:spLocks noChangeShapeType="1"/>
          </p:cNvSpPr>
          <p:nvPr/>
        </p:nvSpPr>
        <p:spPr bwMode="auto">
          <a:xfrm flipV="1">
            <a:off x="4591050" y="1371600"/>
            <a:ext cx="447675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ShapeType="1"/>
          </p:cNvSpPr>
          <p:nvPr/>
        </p:nvSpPr>
        <p:spPr bwMode="auto">
          <a:xfrm>
            <a:off x="4829175" y="2903537"/>
            <a:ext cx="352425" cy="6016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/>
          <p:cNvSpPr>
            <a:spLocks noChangeShapeType="1"/>
          </p:cNvSpPr>
          <p:nvPr/>
        </p:nvSpPr>
        <p:spPr bwMode="auto">
          <a:xfrm>
            <a:off x="5391150" y="1430338"/>
            <a:ext cx="1285875" cy="20240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AutoShape 7"/>
          <p:cNvSpPr>
            <a:spLocks noChangeShapeType="1"/>
          </p:cNvSpPr>
          <p:nvPr/>
        </p:nvSpPr>
        <p:spPr bwMode="auto">
          <a:xfrm>
            <a:off x="5448300" y="108108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/>
          <p:cNvSpPr>
            <a:spLocks noChangeShapeType="1"/>
          </p:cNvSpPr>
          <p:nvPr/>
        </p:nvSpPr>
        <p:spPr bwMode="auto">
          <a:xfrm flipH="1">
            <a:off x="7010400" y="1081088"/>
            <a:ext cx="6191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AutoShape 5"/>
          <p:cNvSpPr>
            <a:spLocks noChangeShapeType="1"/>
          </p:cNvSpPr>
          <p:nvPr/>
        </p:nvSpPr>
        <p:spPr bwMode="auto">
          <a:xfrm>
            <a:off x="5905500" y="3805238"/>
            <a:ext cx="5048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386715"/>
            <a:ext cx="91440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ရငွေနှင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့်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အသုံးစရိတ်များအတွက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်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ရေးသွင်းပုံ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ရငွေများ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0967-C243-49D8-ACD7-99E9D1A7077E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15" name="Oval 27"/>
          <p:cNvSpPr>
            <a:spLocks noChangeArrowheads="1"/>
          </p:cNvSpPr>
          <p:nvPr/>
        </p:nvSpPr>
        <p:spPr bwMode="auto">
          <a:xfrm>
            <a:off x="209550" y="2787650"/>
            <a:ext cx="1924050" cy="793750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အသုံးစရိတ်ပြေစာ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များ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2676525" y="2682875"/>
            <a:ext cx="1743075" cy="898525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ငွေတောင်းခံလွှာ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ဘောက်ချာ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876800" y="2911475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၈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800600" y="1906588"/>
            <a:ext cx="838200" cy="455612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၁၁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476750" y="603250"/>
            <a:ext cx="1390650" cy="619125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ဘဏ်ရှင်းတမ်း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Bank Statement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6324600" y="2911475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၅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7924800" y="2911475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- ၆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048000" y="4211638"/>
            <a:ext cx="838200" cy="455612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၉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876800" y="4211638"/>
            <a:ext cx="838200" cy="455612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 - ၁၀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1524000" y="5638800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၁၂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2971800" y="5629275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၁၄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4267200" y="5619750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၁၅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5562600" y="5610225"/>
            <a:ext cx="838200" cy="455613"/>
          </a:xfrm>
          <a:prstGeom prst="rect">
            <a:avLst/>
          </a:prstGeom>
          <a:solidFill>
            <a:srgbClr val="FF66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ဌစ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- </a:t>
            </a:r>
            <a:r>
              <a:rPr kumimoji="0" lang="my-MM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၁၆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37897" name="AutoShape 9"/>
          <p:cNvSpPr>
            <a:spLocks noChangeShapeType="1"/>
          </p:cNvSpPr>
          <p:nvPr/>
        </p:nvSpPr>
        <p:spPr bwMode="auto">
          <a:xfrm>
            <a:off x="2190750" y="31369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AutoShape 3"/>
          <p:cNvSpPr>
            <a:spLocks noChangeShapeType="1"/>
          </p:cNvSpPr>
          <p:nvPr/>
        </p:nvSpPr>
        <p:spPr bwMode="auto">
          <a:xfrm>
            <a:off x="4476750" y="31369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2" name="AutoShape 24"/>
          <p:cNvSpPr>
            <a:spLocks noChangeShapeType="1"/>
          </p:cNvSpPr>
          <p:nvPr/>
        </p:nvSpPr>
        <p:spPr bwMode="auto">
          <a:xfrm>
            <a:off x="5772150" y="31369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3" name="AutoShape 5"/>
          <p:cNvSpPr>
            <a:spLocks noChangeShapeType="1"/>
          </p:cNvSpPr>
          <p:nvPr/>
        </p:nvSpPr>
        <p:spPr bwMode="auto">
          <a:xfrm>
            <a:off x="7267575" y="3136900"/>
            <a:ext cx="5810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1" name="AutoShape 23"/>
          <p:cNvSpPr>
            <a:spLocks noChangeShapeType="1"/>
          </p:cNvSpPr>
          <p:nvPr/>
        </p:nvSpPr>
        <p:spPr bwMode="auto">
          <a:xfrm>
            <a:off x="5257800" y="1303338"/>
            <a:ext cx="0" cy="438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AutoShape 6"/>
          <p:cNvSpPr>
            <a:spLocks noChangeShapeType="1"/>
          </p:cNvSpPr>
          <p:nvPr/>
        </p:nvSpPr>
        <p:spPr bwMode="auto">
          <a:xfrm flipV="1">
            <a:off x="5257800" y="2438400"/>
            <a:ext cx="0" cy="4254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0" name="AutoShape 22"/>
          <p:cNvSpPr>
            <a:spLocks noChangeShapeType="1"/>
          </p:cNvSpPr>
          <p:nvPr/>
        </p:nvSpPr>
        <p:spPr bwMode="auto">
          <a:xfrm>
            <a:off x="5257800" y="3473450"/>
            <a:ext cx="0" cy="6477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6" name="AutoShape 8"/>
          <p:cNvSpPr>
            <a:spLocks noChangeShapeType="1"/>
          </p:cNvSpPr>
          <p:nvPr/>
        </p:nvSpPr>
        <p:spPr bwMode="auto">
          <a:xfrm>
            <a:off x="3505200" y="3711575"/>
            <a:ext cx="0" cy="504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9" name="AutoShape 21"/>
          <p:cNvSpPr>
            <a:spLocks noChangeShapeType="1"/>
          </p:cNvSpPr>
          <p:nvPr/>
        </p:nvSpPr>
        <p:spPr bwMode="auto">
          <a:xfrm>
            <a:off x="3429000" y="4738688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4" name="AutoShape 16"/>
          <p:cNvSpPr>
            <a:spLocks noChangeShapeType="1"/>
          </p:cNvSpPr>
          <p:nvPr/>
        </p:nvSpPr>
        <p:spPr bwMode="auto">
          <a:xfrm>
            <a:off x="1905000" y="5245100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3" name="AutoShape 15"/>
          <p:cNvSpPr>
            <a:spLocks noChangeShapeType="1"/>
          </p:cNvSpPr>
          <p:nvPr/>
        </p:nvSpPr>
        <p:spPr bwMode="auto">
          <a:xfrm>
            <a:off x="4724400" y="5254625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2" name="AutoShape 14"/>
          <p:cNvSpPr>
            <a:spLocks noChangeShapeType="1"/>
          </p:cNvSpPr>
          <p:nvPr/>
        </p:nvSpPr>
        <p:spPr bwMode="auto">
          <a:xfrm>
            <a:off x="3429000" y="5254625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01" name="AutoShape 13"/>
          <p:cNvSpPr>
            <a:spLocks noChangeShapeType="1"/>
          </p:cNvSpPr>
          <p:nvPr/>
        </p:nvSpPr>
        <p:spPr bwMode="auto">
          <a:xfrm>
            <a:off x="6019800" y="5245100"/>
            <a:ext cx="0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609600" y="527447"/>
            <a:ext cx="14478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yanmar2.1" pitchFamily="34" charset="0"/>
                <a:ea typeface="Calibri" pitchFamily="34" charset="0"/>
                <a:cs typeface="Myanmar2.1" pitchFamily="34" charset="0"/>
              </a:rPr>
              <a:t>အသုံးစရိတ်များ</a:t>
            </a:r>
            <a:endParaRPr kumimoji="0" lang="en-US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905000" y="5257800"/>
            <a:ext cx="411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utoShape 9"/>
          <p:cNvSpPr>
            <a:spLocks noChangeShapeType="1"/>
          </p:cNvSpPr>
          <p:nvPr/>
        </p:nvSpPr>
        <p:spPr bwMode="auto">
          <a:xfrm>
            <a:off x="4248150" y="4419600"/>
            <a:ext cx="4000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82E0B-25F7-40F6-8754-57B6A47B6A1B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32560"/>
            <a:ext cx="8305800" cy="4434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ပြည်ထောင်စုသမ္မတမြန်မာနိုင်ငံတော</a:t>
            </a:r>
            <a:r>
              <a:rPr lang="en-US" sz="24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် ၊ </a:t>
            </a:r>
            <a:r>
              <a:rPr lang="en-US" sz="24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နိုင်ငံတော်သမ္မတရုံးမ</a:t>
            </a:r>
            <a:r>
              <a:rPr lang="en-US" sz="24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ှ 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(၁၀-၄-၂၀၁၇)   </a:t>
            </a:r>
            <a:r>
              <a:rPr lang="en-US" sz="24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ရက်နေ့တွင</a:t>
            </a:r>
            <a:r>
              <a:rPr lang="en-US" sz="24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4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ထုတ်ပြန်သည</a:t>
            </a:r>
            <a:r>
              <a:rPr lang="en-US" sz="24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့် ညွှ</a:t>
            </a:r>
            <a:r>
              <a:rPr lang="en-US" sz="2400" b="1" dirty="0" err="1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န်ကြားချက်အမှတ</a:t>
            </a:r>
            <a:r>
              <a:rPr lang="en-US" sz="2400" b="1" dirty="0" smtClean="0">
                <a:solidFill>
                  <a:srgbClr val="0000FF"/>
                </a:solidFill>
                <a:latin typeface="Myanmar2.1" pitchFamily="34" charset="0"/>
                <a:cs typeface="Myanmar2.1" pitchFamily="34" charset="0"/>
              </a:rPr>
              <a:t>်၊ ၁/၂၀၁၇ </a:t>
            </a:r>
          </a:p>
          <a:p>
            <a:pPr algn="just">
              <a:buNone/>
            </a:pPr>
            <a:endParaRPr lang="en-US" sz="2400" dirty="0" smtClean="0">
              <a:latin typeface="Myanmar2.1" pitchFamily="34" charset="0"/>
              <a:cs typeface="Myanmar2.1" pitchFamily="34" charset="0"/>
            </a:endParaRPr>
          </a:p>
          <a:p>
            <a:pPr lvl="1" algn="just">
              <a:buNone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အစိုးရဌာန၊အဖွဲ့အစည်းများ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၏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တည်ဆောက်ခြင်း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၊ ပစ္စည်း၀ယ်ယူခြင်း၊၀န်ဆောင်မှုရယူခြင်း</a:t>
            </a:r>
          </a:p>
          <a:p>
            <a:pPr lvl="1" algn="just">
              <a:buNone/>
            </a:pP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ငှားရမ်းခြင်း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၊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ရောင်းချခြင်းများ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   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ဆောင်ရွက်ရာတွင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လိုက်နာရမည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့် </a:t>
            </a:r>
            <a:r>
              <a:rPr lang="en-US" sz="2200" dirty="0" err="1" smtClean="0">
                <a:latin typeface="Myanmar2.1" pitchFamily="34" charset="0"/>
                <a:cs typeface="Myanmar2.1" pitchFamily="34" charset="0"/>
              </a:rPr>
              <a:t>တင်ဒါလုပ်ထုံးလုပ်နည်း</a:t>
            </a:r>
            <a:r>
              <a:rPr lang="en-US" sz="2200" dirty="0" smtClean="0">
                <a:latin typeface="Myanmar2.1" pitchFamily="34" charset="0"/>
                <a:cs typeface="Myanmar2.1" pitchFamily="34" charset="0"/>
              </a:rPr>
              <a:t>၊</a:t>
            </a:r>
            <a:endParaRPr lang="en-US" sz="2200" dirty="0">
              <a:latin typeface="Myanmar2.1" pitchFamily="34" charset="0"/>
              <a:cs typeface="Myanmar2.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CED9D-6878-4B58-BC96-07381C236790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G_20170926_1157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765650">
            <a:off x="1534722" y="1230626"/>
            <a:ext cx="6096000" cy="4228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D30BF-4808-486D-A66B-9CECF0E7BA3A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IMG_20170926_11311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21333960">
            <a:off x="2678658" y="970706"/>
            <a:ext cx="3585520" cy="51632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F9B3-328C-4347-9B7F-54FDFFDFB749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-609600" y="152400"/>
            <a:ext cx="9897261" cy="727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        </a:t>
            </a:r>
            <a:r>
              <a:rPr lang="en-US" sz="24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(ခ)	</a:t>
            </a:r>
            <a:r>
              <a:rPr lang="en-US" sz="24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ရေးဆွဲခြင်း</a:t>
            </a:r>
            <a:r>
              <a:rPr lang="en-US" sz="24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</a:t>
            </a:r>
            <a:r>
              <a:rPr lang="en-US" sz="24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ပြည်ထောင်စုအဆင</a:t>
            </a:r>
            <a:r>
              <a:rPr lang="en-US" sz="24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့်)</a:t>
            </a:r>
            <a:endParaRPr lang="en-US" sz="2400" b="1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(၁)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ပြည်ထောင်စု၏ရသုံးခန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မှန်းခြေငွေစာရင်းကို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အပိုင်း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(၄)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ပိုင်းခွဲ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၍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ရေးဆွဲပါသည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အပိုင်း-၁။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ပြည်ထောင်စုအဆင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့်ဗဟိုအဖွဲ့အစည်းများ၊၀န်ကြီးဌာနများ၊ဦးစီးဌာနများ။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အပိုင်း-၂။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ပြည်ထောင်စုအဆင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နိုင်ငံတော်ပိုင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စီးပွားရေးအဖွဲ့အစည်းများ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။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အပိုင်း-၃။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တပ်မြို့စည်ပင်သာယာရေးအဖွဲ့များ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။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အပိုင်း-၄။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နေပြည်တော်စည်ပင်သာယာရေးကော်မတီ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။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(၂)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ရသုံးခန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မှန်းခြေငွေစာရင်းရေးဆွဲရာတွင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အောက်ပါစာရင်းများကို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ကက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သာမန်စာရင်း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ငွေလုံးငွေရင်းစာရင်း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ဂဂ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လူအင်အားစာရင်း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ဃဃ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ပစ္စည်းစာရင်း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(၃)	သက်ဆိုင်ရာ၀န်ကြီးဌာန(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ငွေစာရင်းအုပ်စုခေါင်းစဥ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အသီးသီးတွင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အောက်ပါအတိုင်း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စာရင်းများကို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ခွဲခြားရေးဆွဲရပါသည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DA9A5-4898-4643-91EA-817727FFA04E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14400"/>
            <a:ext cx="8153400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သာမန်ရငွေများစာရင်း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နှစ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သာမန်အသုံးစရိတ်စာရင်း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သုံး၊အတိုးရငွေများစာရင်း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လေး၊အတိုးပေးငွေများစာရင်း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ငါး၊ထောက်ပံ့ငွေအသုံးစရိတ်စာရင်း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ခြောက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ငွေလုံးငွေရင်းရငွေများစာရင်း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ခုနှစ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ပြည်ပအကူအညီရငွေစာရင်း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ရှစ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်၊ကြွ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ေးမြီအတွက်ရငွေများစာရင်း</a:t>
            </a:r>
            <a:endParaRPr kumimoji="0" lang="en-US" sz="24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5561-E6B1-4DD1-BECE-8962576C6486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-228599"/>
            <a:ext cx="8153400" cy="9961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</a:p>
          <a:p>
            <a:pPr lv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ကိုး၊က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ြွ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ေးမြီအတွက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အသုံးစရိတ်စာရင်း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တစ်ဆယ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အဖွဲ့အစည်းများတွင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ရင်းနှီးငွေမှရငွေစာရင်း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တစ်ဆယ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အဖွဲ့အစည်းများတွင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ရင်းနှီးငွေစာရင်း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တစ်ဆယ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နှစ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်၊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စုဆောင်းငွေစာရင်း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r>
              <a:rPr lang="my-MM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တစ်ဆယ်‌့သုံး၊စုဆောင်းငွေပြန်ထုတ်စာရင်း</a:t>
            </a:r>
            <a:endParaRPr lang="en-US" sz="2400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4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ငွေလုံးငွေရင်းအသုံးစရိတ်စာရင်း</a:t>
            </a:r>
            <a:endParaRPr lang="en-US" sz="2400" b="1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</a:p>
          <a:p>
            <a:pPr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ဆောက်လုပ်ရေး</a:t>
            </a:r>
            <a:endParaRPr lang="en-US" sz="2400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စက်ပစ္စည်း</a:t>
            </a:r>
            <a:endParaRPr lang="en-US" sz="2400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-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အခြား</a:t>
            </a:r>
            <a:endParaRPr lang="en-US" sz="2400" dirty="0" smtClean="0"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	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8EA-63BC-4010-91CB-1D3B746B9716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6200" y="858083"/>
            <a:ext cx="8991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(၄)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ရသုံးမှန်းခြေငွေစာရင်းကို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ရေးဆွဲရာတွင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ဘဏ္ဍာရေးနှစ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တစ်နှစ်ကာလအတွက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ရေးဆွဲပါသည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နှစ်စဥ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ဧပြီလ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(၁)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ရက်မ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ှ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မတ်လ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(၃၁)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ရက်အထိ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ကာလအတွက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ရေးဆွဲပါသည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(က)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ယခင်နှစ်အမှန်စာရင်း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Provisional Actual(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P.A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(ခ)	</a:t>
            </a:r>
            <a:r>
              <a:rPr lang="my-MM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လက်ရှိနှစ်၏ ခွဲ‌ေ၀ချထားငွေ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Budget Estimate (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B.E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(ဂ)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လက်ရှိနှစ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်၏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ပြုပြင်ပြီးခန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Revised Estimate (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R.E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)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(ဃ)	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လာမည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နှစ်အတွက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4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</a:t>
            </a:r>
            <a:r>
              <a:rPr lang="en-US" sz="24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Estimate</a:t>
            </a:r>
            <a:endParaRPr lang="en-US" sz="24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anmar2.1" panose="020B0604030504040204" pitchFamily="34" charset="0"/>
              <a:ea typeface="MyaZedi" pitchFamily="49" charset="-128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A550-D3DD-4E9E-AF0A-07F99F737A1C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28600" y="696754"/>
            <a:ext cx="8839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(၅)	</a:t>
            </a:r>
            <a:r>
              <a:rPr lang="en-US" sz="20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ရသုံးမှန်းခြေငွေစာရင်းရေးဆွဲရာတွင</a:t>
            </a:r>
            <a:r>
              <a:rPr lang="en-US" sz="20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0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အခြေခံရမည</a:t>
            </a:r>
            <a:r>
              <a:rPr lang="en-US" sz="20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b="1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မူများမှာ</a:t>
            </a:r>
            <a:r>
              <a:rPr lang="en-US" sz="2000" b="1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-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ရသုံးမှန်းခန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မှန်းခြေငွေစာရင်းသည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အမှန်တကယ်ရရှိမည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ငွေသားနှင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သုံးစွဲမည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ငွေသားအပေ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ါ်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မူတည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်၍ 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မှန်းရပါသည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ရငွေများနှင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ပေးငွေများ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အမျိုးမျိုးပြောင်းလဲနိုင်သည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အခြေအနေများအားလုံးကို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  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ထည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သွင်းစဥ်းစားရပါမည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ရငွေများနှင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ပေးငွေကို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သီးခြားခန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မှန်းခြေပြုလုပ်ရပါမည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လစာအတွက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မှန်းခြေငွေစာရင်းများ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ရေးဆွဲရာ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၌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လာမည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ဘဏ္ဍာရေးနှစ်အတွင်း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ရရှိမည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နှစ်တိုးများ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၊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အငြိမ်းစားယူမည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့်၀န်ထမ်းများ၊ခန့်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ထားရန်ခွင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ပြုသည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လစ်လပ်သော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ရာထူးများနှင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အပ်သည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 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ရည်ရွယ်ချက်များ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အားလုံးကိုထည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သွင်းစဥ်းစားရပါမည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ငွေလုံးငွေရင်းအသုံးစရိတ်နှင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ပတ်သက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်၍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ခန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မှန်းခြေငွေစာရင်းများ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ရေးဆွဲရာ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၌ </a:t>
            </a: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စီမံကိန်းရေးဆွဲရေးဦးစီးဌာနမ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ှ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ချမှတ်သည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့်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စီမံကိန်း၊ကိန်းဂဏန်းများ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 </a:t>
            </a:r>
            <a:r>
              <a:rPr lang="en-US" sz="2000" dirty="0" err="1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ဘောင်အတွင်းရေးဆွဲရန်ဖြစ်ပါသည</a:t>
            </a:r>
            <a:r>
              <a:rPr lang="en-US" sz="2000" dirty="0" smtClean="0"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်။</a:t>
            </a:r>
            <a:endParaRPr lang="en-US" sz="2000" dirty="0" smtClean="0">
              <a:latin typeface="Myanmar2.1" panose="020B0604030504040204" pitchFamily="34" charset="0"/>
              <a:cs typeface="Myanmar2.1" panose="020B0604030504040204" pitchFamily="34" charset="0"/>
            </a:endParaRPr>
          </a:p>
          <a:p>
            <a:pPr lvl="0" indent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anmar2.1" panose="020B0604030504040204" pitchFamily="34" charset="0"/>
                <a:ea typeface="MyaZedi" pitchFamily="49" charset="-128"/>
                <a:cs typeface="Myanmar2.1" panose="020B0604030504040204" pitchFamily="34" charset="0"/>
              </a:rPr>
              <a:t>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anmar2.1" panose="020B0604030504040204" pitchFamily="34" charset="0"/>
              <a:cs typeface="Myanmar2.1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B795-7CDE-4463-92AA-0D3D7BA39DF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5D21B-CF20-4648-8210-A5C4A6C3BCEF}" type="datetime1">
              <a:rPr lang="en-US" smtClean="0"/>
              <a:pPr/>
              <a:t>10/17/2017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72&quot;/&gt;&lt;/object&gt;&lt;object type=&quot;3&quot; unique_id=&quot;10005&quot;&gt;&lt;property id=&quot;20148&quot; value=&quot;5&quot;/&gt;&lt;property id=&quot;20300&quot; value=&quot;Slide 2&quot;/&gt;&lt;property id=&quot;20307&quot; value=&quot;275&quot;/&gt;&lt;/object&gt;&lt;object type=&quot;3&quot; unique_id=&quot;10006&quot;&gt;&lt;property id=&quot;20148&quot; value=&quot;5&quot;/&gt;&lt;property id=&quot;20300&quot; value=&quot;Slide 3&quot;/&gt;&lt;property id=&quot;20307&quot; value=&quot;276&quot;/&gt;&lt;/object&gt;&lt;object type=&quot;3&quot; unique_id=&quot;10007&quot;&gt;&lt;property id=&quot;20148&quot; value=&quot;5&quot;/&gt;&lt;property id=&quot;20300&quot; value=&quot;Slide 4&quot;/&gt;&lt;property id=&quot;20307&quot; value=&quot;257&quot;/&gt;&lt;/object&gt;&lt;object type=&quot;3&quot; unique_id=&quot;10008&quot;&gt;&lt;property id=&quot;20148&quot; value=&quot;5&quot;/&gt;&lt;property id=&quot;20300&quot; value=&quot;Slide 5&quot;/&gt;&lt;property id=&quot;20307&quot; value=&quot;258&quot;/&gt;&lt;/object&gt;&lt;object type=&quot;3&quot; unique_id=&quot;10009&quot;&gt;&lt;property id=&quot;20148&quot; value=&quot;5&quot;/&gt;&lt;property id=&quot;20300&quot; value=&quot;Slide 6&quot;/&gt;&lt;property id=&quot;20307&quot; value=&quot;259&quot;/&gt;&lt;/object&gt;&lt;object type=&quot;3&quot; unique_id=&quot;10010&quot;&gt;&lt;property id=&quot;20148&quot; value=&quot;5&quot;/&gt;&lt;property id=&quot;20300&quot; value=&quot;Slide 7&quot;/&gt;&lt;property id=&quot;20307&quot; value=&quot;273&quot;/&gt;&lt;/object&gt;&lt;object type=&quot;3&quot; unique_id=&quot;10011&quot;&gt;&lt;property id=&quot;20148&quot; value=&quot;5&quot;/&gt;&lt;property id=&quot;20300&quot; value=&quot;Slide 8&quot;/&gt;&lt;property id=&quot;20307&quot; value=&quot;260&quot;/&gt;&lt;/object&gt;&lt;object type=&quot;3&quot; unique_id=&quot;10012&quot;&gt;&lt;property id=&quot;20148&quot; value=&quot;5&quot;/&gt;&lt;property id=&quot;20300&quot; value=&quot;Slide 9&quot;/&gt;&lt;property id=&quot;20307&quot; value=&quot;261&quot;/&gt;&lt;/object&gt;&lt;object type=&quot;3&quot; unique_id=&quot;10013&quot;&gt;&lt;property id=&quot;20148&quot; value=&quot;5&quot;/&gt;&lt;property id=&quot;20300&quot; value=&quot;Slide 10&quot;/&gt;&lt;property id=&quot;20307&quot; value=&quot;268&quot;/&gt;&lt;/object&gt;&lt;object type=&quot;3&quot; unique_id=&quot;10014&quot;&gt;&lt;property id=&quot;20148&quot; value=&quot;5&quot;/&gt;&lt;property id=&quot;20300&quot; value=&quot;Slide 11&quot;/&gt;&lt;property id=&quot;20307&quot; value=&quot;267&quot;/&gt;&lt;/object&gt;&lt;object type=&quot;3&quot; unique_id=&quot;10015&quot;&gt;&lt;property id=&quot;20148&quot; value=&quot;5&quot;/&gt;&lt;property id=&quot;20300&quot; value=&quot;Slide 12&quot;/&gt;&lt;property id=&quot;20307&quot; value=&quot;274&quot;/&gt;&lt;/object&gt;&lt;object type=&quot;3&quot; unique_id=&quot;10016&quot;&gt;&lt;property id=&quot;20148&quot; value=&quot;5&quot;/&gt;&lt;property id=&quot;20300&quot; value=&quot;Slide 13&quot;/&gt;&lt;property id=&quot;20307&quot; value=&quot;262&quot;/&gt;&lt;/object&gt;&lt;object type=&quot;3&quot; unique_id=&quot;10017&quot;&gt;&lt;property id=&quot;20148&quot; value=&quot;5&quot;/&gt;&lt;property id=&quot;20300&quot; value=&quot;Slide 14&quot;/&gt;&lt;property id=&quot;20307&quot; value=&quot;269&quot;/&gt;&lt;/object&gt;&lt;object type=&quot;3&quot; unique_id=&quot;10018&quot;&gt;&lt;property id=&quot;20148&quot; value=&quot;5&quot;/&gt;&lt;property id=&quot;20300&quot; value=&quot;Slide 15&quot;/&gt;&lt;property id=&quot;20307&quot; value=&quot;263&quot;/&gt;&lt;/object&gt;&lt;object type=&quot;3&quot; unique_id=&quot;10019&quot;&gt;&lt;property id=&quot;20148&quot; value=&quot;5&quot;/&gt;&lt;property id=&quot;20300&quot; value=&quot;Slide 16&quot;/&gt;&lt;property id=&quot;20307&quot; value=&quot;264&quot;/&gt;&lt;/object&gt;&lt;object type=&quot;3&quot; unique_id=&quot;10020&quot;&gt;&lt;property id=&quot;20148&quot; value=&quot;5&quot;/&gt;&lt;property id=&quot;20300&quot; value=&quot;Slide 17&quot;/&gt;&lt;property id=&quot;20307&quot; value=&quot;265&quot;/&gt;&lt;/object&gt;&lt;object type=&quot;3&quot; unique_id=&quot;10021&quot;&gt;&lt;property id=&quot;20148&quot; value=&quot;5&quot;/&gt;&lt;property id=&quot;20300&quot; value=&quot;Slide 18&quot;/&gt;&lt;property id=&quot;20307&quot; value=&quot;270&quot;/&gt;&lt;/object&gt;&lt;object type=&quot;3&quot; unique_id=&quot;10022&quot;&gt;&lt;property id=&quot;20148&quot; value=&quot;5&quot;/&gt;&lt;property id=&quot;20300&quot; value=&quot;Slide 19&quot;/&gt;&lt;property id=&quot;20307&quot; value=&quot;266&quot;/&gt;&lt;/object&gt;&lt;object type=&quot;3&quot; unique_id=&quot;10023&quot;&gt;&lt;property id=&quot;20148&quot; value=&quot;5&quot;/&gt;&lt;property id=&quot;20300&quot; value=&quot;Slide 20&quot;/&gt;&lt;property id=&quot;20307&quot; value=&quot;271&quot;/&gt;&lt;/object&gt;&lt;object type=&quot;3&quot; unique_id=&quot;10024&quot;&gt;&lt;property id=&quot;20148&quot; value=&quot;5&quot;/&gt;&lt;property id=&quot;20300&quot; value=&quot;Slide 21&quot;/&gt;&lt;property id=&quot;20307&quot; value=&quot;278&quot;/&gt;&lt;/object&gt;&lt;object type=&quot;3&quot; unique_id=&quot;10025&quot;&gt;&lt;property id=&quot;20148&quot; value=&quot;5&quot;/&gt;&lt;property id=&quot;20300&quot; value=&quot;Slide 22&quot;/&gt;&lt;property id=&quot;20307&quot; value=&quot;279&quot;/&gt;&lt;/object&gt;&lt;object type=&quot;3&quot; unique_id=&quot;10026&quot;&gt;&lt;property id=&quot;20148&quot; value=&quot;5&quot;/&gt;&lt;property id=&quot;20300&quot; value=&quot;Slide 23&quot;/&gt;&lt;property id=&quot;20307&quot; value=&quot;280&quot;/&gt;&lt;/object&gt;&lt;object type=&quot;3&quot; unique_id=&quot;10027&quot;&gt;&lt;property id=&quot;20148&quot; value=&quot;5&quot;/&gt;&lt;property id=&quot;20300&quot; value=&quot;Slide 24&quot;/&gt;&lt;property id=&quot;20307&quot; value=&quot;281&quot;/&gt;&lt;/object&gt;&lt;object type=&quot;3&quot; unique_id=&quot;10028&quot;&gt;&lt;property id=&quot;20148&quot; value=&quot;5&quot;/&gt;&lt;property id=&quot;20300&quot; value=&quot;Slide 25&quot;/&gt;&lt;property id=&quot;20307&quot; value=&quot;282&quot;/&gt;&lt;/object&gt;&lt;object type=&quot;3&quot; unique_id=&quot;10029&quot;&gt;&lt;property id=&quot;20148&quot; value=&quot;5&quot;/&gt;&lt;property id=&quot;20300&quot; value=&quot;Slide 26&quot;/&gt;&lt;property id=&quot;20307&quot; value=&quot;277&quot;/&gt;&lt;/object&gt;&lt;object type=&quot;3&quot; unique_id=&quot;10030&quot;&gt;&lt;property id=&quot;20148&quot; value=&quot;5&quot;/&gt;&lt;property id=&quot;20300&quot; value=&quot;Slide 27&quot;/&gt;&lt;property id=&quot;20307&quot; value=&quot;293&quot;/&gt;&lt;/object&gt;&lt;object type=&quot;3&quot; unique_id=&quot;10031&quot;&gt;&lt;property id=&quot;20148&quot; value=&quot;5&quot;/&gt;&lt;property id=&quot;20300&quot; value=&quot;Slide 28&quot;/&gt;&lt;property id=&quot;20307&quot; value=&quot;283&quot;/&gt;&lt;/object&gt;&lt;object type=&quot;3&quot; unique_id=&quot;10032&quot;&gt;&lt;property id=&quot;20148&quot; value=&quot;5&quot;/&gt;&lt;property id=&quot;20300&quot; value=&quot;Slide 29&quot;/&gt;&lt;property id=&quot;20307&quot; value=&quot;294&quot;/&gt;&lt;/object&gt;&lt;object type=&quot;3&quot; unique_id=&quot;10033&quot;&gt;&lt;property id=&quot;20148&quot; value=&quot;5&quot;/&gt;&lt;property id=&quot;20300&quot; value=&quot;Slide 30&quot;/&gt;&lt;property id=&quot;20307&quot; value=&quot;284&quot;/&gt;&lt;/object&gt;&lt;object type=&quot;3&quot; unique_id=&quot;10034&quot;&gt;&lt;property id=&quot;20148&quot; value=&quot;5&quot;/&gt;&lt;property id=&quot;20300&quot; value=&quot;Slide 31&quot;/&gt;&lt;property id=&quot;20307&quot; value=&quot;285&quot;/&gt;&lt;/object&gt;&lt;object type=&quot;3&quot; unique_id=&quot;10035&quot;&gt;&lt;property id=&quot;20148&quot; value=&quot;5&quot;/&gt;&lt;property id=&quot;20300&quot; value=&quot;Slide 32&quot;/&gt;&lt;property id=&quot;20307&quot; value=&quot;286&quot;/&gt;&lt;/object&gt;&lt;object type=&quot;3&quot; unique_id=&quot;10036&quot;&gt;&lt;property id=&quot;20148&quot; value=&quot;5&quot;/&gt;&lt;property id=&quot;20300&quot; value=&quot;Slide 33&quot;/&gt;&lt;property id=&quot;20307&quot; value=&quot;287&quot;/&gt;&lt;/object&gt;&lt;object type=&quot;3&quot; unique_id=&quot;10037&quot;&gt;&lt;property id=&quot;20148&quot; value=&quot;5&quot;/&gt;&lt;property id=&quot;20300&quot; value=&quot;Slide 34&quot;/&gt;&lt;property id=&quot;20307&quot; value=&quot;288&quot;/&gt;&lt;/object&gt;&lt;object type=&quot;3&quot; unique_id=&quot;10038&quot;&gt;&lt;property id=&quot;20148&quot; value=&quot;5&quot;/&gt;&lt;property id=&quot;20300&quot; value=&quot;Slide 35&quot;/&gt;&lt;property id=&quot;20307&quot; value=&quot;289&quot;/&gt;&lt;/object&gt;&lt;object type=&quot;3&quot; unique_id=&quot;10039&quot;&gt;&lt;property id=&quot;20148&quot; value=&quot;5&quot;/&gt;&lt;property id=&quot;20300&quot; value=&quot;Slide 36&quot;/&gt;&lt;property id=&quot;20307&quot; value=&quot;290&quot;/&gt;&lt;/object&gt;&lt;object type=&quot;3&quot; unique_id=&quot;10040&quot;&gt;&lt;property id=&quot;20148&quot; value=&quot;5&quot;/&gt;&lt;property id=&quot;20300&quot; value=&quot;Slide 37&quot;/&gt;&lt;property id=&quot;20307&quot; value=&quot;291&quot;/&gt;&lt;/object&gt;&lt;object type=&quot;3&quot; unique_id=&quot;10041&quot;&gt;&lt;property id=&quot;20148&quot; value=&quot;5&quot;/&gt;&lt;property id=&quot;20300&quot; value=&quot;Slide 38&quot;/&gt;&lt;property id=&quot;20307&quot; value=&quot;292&quot;/&gt;&lt;/object&gt;&lt;object type=&quot;3&quot; unique_id=&quot;10042&quot;&gt;&lt;property id=&quot;20148&quot; value=&quot;5&quot;/&gt;&lt;property id=&quot;20300&quot; value=&quot;Slide 39&quot;/&gt;&lt;property id=&quot;20307&quot; value=&quot;295&quot;/&gt;&lt;/object&gt;&lt;object type=&quot;3&quot; unique_id=&quot;10043&quot;&gt;&lt;property id=&quot;20148&quot; value=&quot;5&quot;/&gt;&lt;property id=&quot;20300&quot; value=&quot;Slide 40&quot;/&gt;&lt;property id=&quot;20307&quot; value=&quot;296&quot;/&gt;&lt;/object&gt;&lt;object type=&quot;3&quot; unique_id=&quot;10044&quot;&gt;&lt;property id=&quot;20148&quot; value=&quot;5&quot;/&gt;&lt;property id=&quot;20300&quot; value=&quot;Slide 41&quot;/&gt;&lt;property id=&quot;20307&quot; value=&quot;297&quot;/&gt;&lt;/object&gt;&lt;object type=&quot;3&quot; unique_id=&quot;10045&quot;&gt;&lt;property id=&quot;20148&quot; value=&quot;5&quot;/&gt;&lt;property id=&quot;20300&quot; value=&quot;Slide 42&quot;/&gt;&lt;property id=&quot;20307&quot; value=&quot;301&quot;/&gt;&lt;/object&gt;&lt;object type=&quot;3&quot; unique_id=&quot;10046&quot;&gt;&lt;property id=&quot;20148&quot; value=&quot;5&quot;/&gt;&lt;property id=&quot;20300&quot; value=&quot;Slide 43&quot;/&gt;&lt;property id=&quot;20307&quot; value=&quot;298&quot;/&gt;&lt;/object&gt;&lt;object type=&quot;3&quot; unique_id=&quot;10047&quot;&gt;&lt;property id=&quot;20148&quot; value=&quot;5&quot;/&gt;&lt;property id=&quot;20300&quot; value=&quot;Slide 44&quot;/&gt;&lt;property id=&quot;20307&quot; value=&quot;299&quot;/&gt;&lt;/object&gt;&lt;object type=&quot;3&quot; unique_id=&quot;10048&quot;&gt;&lt;property id=&quot;20148&quot; value=&quot;5&quot;/&gt;&lt;property id=&quot;20300&quot; value=&quot;Slide 45&quot;/&gt;&lt;property id=&quot;20307&quot; value=&quot;300&quot;/&gt;&lt;/object&gt;&lt;object type=&quot;3&quot; unique_id=&quot;10848&quot;&gt;&lt;property id=&quot;20148&quot; value=&quot;5&quot;/&gt;&lt;property id=&quot;20300&quot; value=&quot;Slide 46&quot;/&gt;&lt;property id=&quot;20307&quot; value=&quot;302&quot;/&gt;&lt;/object&gt;&lt;object type=&quot;3&quot; unique_id=&quot;10849&quot;&gt;&lt;property id=&quot;20148&quot; value=&quot;5&quot;/&gt;&lt;property id=&quot;20300&quot; value=&quot;Slide 47&quot;/&gt;&lt;property id=&quot;20307&quot; value=&quot;304&quot;/&gt;&lt;/object&gt;&lt;object type=&quot;3&quot; unique_id=&quot;10850&quot;&gt;&lt;property id=&quot;20148&quot; value=&quot;5&quot;/&gt;&lt;property id=&quot;20300&quot; value=&quot;Slide 48&quot;/&gt;&lt;property id=&quot;20307&quot; value=&quot;305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954</TotalTime>
  <Words>3253</Words>
  <Application>Microsoft Office PowerPoint</Application>
  <PresentationFormat>On-screen Show (4:3)</PresentationFormat>
  <Paragraphs>490</Paragraphs>
  <Slides>48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Sai Bo Bo HTET AUNG</cp:lastModifiedBy>
  <cp:revision>136</cp:revision>
  <dcterms:created xsi:type="dcterms:W3CDTF">2016-10-20T08:02:58Z</dcterms:created>
  <dcterms:modified xsi:type="dcterms:W3CDTF">2017-10-17T09:47:47Z</dcterms:modified>
</cp:coreProperties>
</file>