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0"/>
  </p:notesMasterIdLst>
  <p:handoutMasterIdLst>
    <p:handoutMasterId r:id="rId11"/>
  </p:handoutMasterIdLst>
  <p:sldIdLst>
    <p:sldId id="384" r:id="rId2"/>
    <p:sldId id="389" r:id="rId3"/>
    <p:sldId id="386" r:id="rId4"/>
    <p:sldId id="383" r:id="rId5"/>
    <p:sldId id="382" r:id="rId6"/>
    <p:sldId id="377" r:id="rId7"/>
    <p:sldId id="388" r:id="rId8"/>
    <p:sldId id="308" r:id="rId9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49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6980" autoAdjust="0"/>
  </p:normalViewPr>
  <p:slideViewPr>
    <p:cSldViewPr>
      <p:cViewPr>
        <p:scale>
          <a:sx n="70" d="100"/>
          <a:sy n="70" d="100"/>
        </p:scale>
        <p:origin x="-1374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47" cy="4967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26" y="0"/>
            <a:ext cx="2946246" cy="4967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CAFE2229-7F5F-46ED-B277-B57891A747EF}" type="datetimeFigureOut">
              <a:rPr lang="en-US" smtClean="0"/>
              <a:t>11/23/2017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309"/>
            <a:ext cx="2946247" cy="496731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26" y="9428309"/>
            <a:ext cx="2946246" cy="496731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F932CA34-7DF7-4BC3-BBB7-7FF1120ABC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1601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3E99B83D-E4D8-4264-8BF9-5F1A16991CF2}" type="datetimeFigureOut">
              <a:rPr lang="en-US" smtClean="0"/>
              <a:t>11/23/2017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C416D29E-F719-4B36-A361-970C4B0B2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274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6D29E-F719-4B36-A361-970C4B0B2C0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866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6D29E-F719-4B36-A361-970C4B0B2C0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950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6D29E-F719-4B36-A361-970C4B0B2C0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950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075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6D29E-F719-4B36-A361-970C4B0B2C0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9029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8374" indent="-2878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1344" indent="-23026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1881" indent="-23026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2419" indent="-23026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2957" indent="-23026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3494" indent="-23026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54032" indent="-23026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14569" indent="-23026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F4BDE2-E1A5-4936-84E4-92F4DEAC3AE5}" type="slidenum">
              <a:rPr lang="en-US" smtClean="0"/>
              <a:pPr eaLnBrk="1" hangingPunct="1"/>
              <a:t>8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390" y="2011670"/>
            <a:ext cx="4800610" cy="4846330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87361" y="3878560"/>
            <a:ext cx="2808000" cy="936000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87361" y="2857480"/>
            <a:ext cx="2808000" cy="93535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r"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ation slide_ES&amp;F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347" y="2388066"/>
            <a:ext cx="1789180" cy="1789180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3569625" y="4292858"/>
            <a:ext cx="4860000" cy="838800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buNone/>
              <a:defRPr sz="18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Click to add name, title, organization</a:t>
            </a:r>
            <a:endParaRPr lang="en-GB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3569625" y="1599646"/>
            <a:ext cx="4860000" cy="25776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2400" b="1" baseline="0"/>
            </a:lvl1pPr>
          </a:lstStyle>
          <a:p>
            <a:pPr lvl="0"/>
            <a:r>
              <a:rPr lang="en-GB" dirty="0" smtClean="0"/>
              <a:t>Click to add quotation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9791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76825" y="3009900"/>
            <a:ext cx="3348000" cy="2177562"/>
          </a:xfrm>
        </p:spPr>
        <p:txBody>
          <a:bodyPr anchor="t" anchorCtr="0"/>
          <a:lstStyle>
            <a:lvl1pPr>
              <a:lnSpc>
                <a:spcPct val="120000"/>
              </a:lnSpc>
              <a:defRPr sz="28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add section title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5076825" y="1723292"/>
            <a:ext cx="3348000" cy="1153258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2400" baseline="0">
                <a:solidFill>
                  <a:srgbClr val="009EDE"/>
                </a:solidFill>
              </a:defRPr>
            </a:lvl1pPr>
            <a:lvl2pPr marL="268287" indent="0">
              <a:buNone/>
              <a:defRPr/>
            </a:lvl2pPr>
            <a:lvl3pPr marL="577850" indent="0"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en-US" dirty="0" smtClean="0"/>
              <a:t>Click to add section number</a:t>
            </a:r>
          </a:p>
        </p:txBody>
      </p:sp>
    </p:spTree>
    <p:extLst>
      <p:ext uri="{BB962C8B-B14F-4D97-AF65-F5344CB8AC3E}">
        <p14:creationId xmlns:p14="http://schemas.microsoft.com/office/powerpoint/2010/main" val="149338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7" hasCustomPrompt="1"/>
          </p:nvPr>
        </p:nvSpPr>
        <p:spPr>
          <a:xfrm>
            <a:off x="720724" y="1266825"/>
            <a:ext cx="2995200" cy="2877488"/>
          </a:xfrm>
          <a:custGeom>
            <a:avLst/>
            <a:gdLst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874660 w 2998800"/>
              <a:gd name="connsiteY10" fmla="*/ 3223800 h 2865600"/>
              <a:gd name="connsiteX11" fmla="*/ 499800 w 2998800"/>
              <a:gd name="connsiteY11" fmla="*/ 2865600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3223800"/>
              <a:gd name="connsiteX1" fmla="*/ 499800 w 2998800"/>
              <a:gd name="connsiteY1" fmla="*/ 0 h 3223800"/>
              <a:gd name="connsiteX2" fmla="*/ 499800 w 2998800"/>
              <a:gd name="connsiteY2" fmla="*/ 0 h 3223800"/>
              <a:gd name="connsiteX3" fmla="*/ 1249500 w 2998800"/>
              <a:gd name="connsiteY3" fmla="*/ 0 h 3223800"/>
              <a:gd name="connsiteX4" fmla="*/ 2998800 w 2998800"/>
              <a:gd name="connsiteY4" fmla="*/ 0 h 3223800"/>
              <a:gd name="connsiteX5" fmla="*/ 2998800 w 2998800"/>
              <a:gd name="connsiteY5" fmla="*/ 1671600 h 3223800"/>
              <a:gd name="connsiteX6" fmla="*/ 2998800 w 2998800"/>
              <a:gd name="connsiteY6" fmla="*/ 1671600 h 3223800"/>
              <a:gd name="connsiteX7" fmla="*/ 2998800 w 2998800"/>
              <a:gd name="connsiteY7" fmla="*/ 2388000 h 3223800"/>
              <a:gd name="connsiteX8" fmla="*/ 2998800 w 2998800"/>
              <a:gd name="connsiteY8" fmla="*/ 2865600 h 3223800"/>
              <a:gd name="connsiteX9" fmla="*/ 1249500 w 2998800"/>
              <a:gd name="connsiteY9" fmla="*/ 2865600 h 3223800"/>
              <a:gd name="connsiteX10" fmla="*/ 874660 w 2998800"/>
              <a:gd name="connsiteY10" fmla="*/ 3223800 h 3223800"/>
              <a:gd name="connsiteX11" fmla="*/ 122610 w 2998800"/>
              <a:gd name="connsiteY11" fmla="*/ 2743680 h 3223800"/>
              <a:gd name="connsiteX12" fmla="*/ 0 w 2998800"/>
              <a:gd name="connsiteY12" fmla="*/ 2865600 h 3223800"/>
              <a:gd name="connsiteX13" fmla="*/ 0 w 2998800"/>
              <a:gd name="connsiteY13" fmla="*/ 2388000 h 3223800"/>
              <a:gd name="connsiteX14" fmla="*/ 0 w 2998800"/>
              <a:gd name="connsiteY14" fmla="*/ 1671600 h 3223800"/>
              <a:gd name="connsiteX15" fmla="*/ 0 w 2998800"/>
              <a:gd name="connsiteY15" fmla="*/ 1671600 h 3223800"/>
              <a:gd name="connsiteX16" fmla="*/ 0 w 2998800"/>
              <a:gd name="connsiteY16" fmla="*/ 0 h 3223800"/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251662 w 2998800"/>
              <a:gd name="connsiteY10" fmla="*/ 2864572 h 2865600"/>
              <a:gd name="connsiteX11" fmla="*/ 122610 w 2998800"/>
              <a:gd name="connsiteY11" fmla="*/ 2743680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251662 w 2998800"/>
              <a:gd name="connsiteY10" fmla="*/ 2864572 h 2865600"/>
              <a:gd name="connsiteX11" fmla="*/ 130147 w 2998800"/>
              <a:gd name="connsiteY11" fmla="*/ 2743680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2877132"/>
              <a:gd name="connsiteX1" fmla="*/ 499800 w 2998800"/>
              <a:gd name="connsiteY1" fmla="*/ 0 h 2877132"/>
              <a:gd name="connsiteX2" fmla="*/ 499800 w 2998800"/>
              <a:gd name="connsiteY2" fmla="*/ 0 h 2877132"/>
              <a:gd name="connsiteX3" fmla="*/ 1249500 w 2998800"/>
              <a:gd name="connsiteY3" fmla="*/ 0 h 2877132"/>
              <a:gd name="connsiteX4" fmla="*/ 2998800 w 2998800"/>
              <a:gd name="connsiteY4" fmla="*/ 0 h 2877132"/>
              <a:gd name="connsiteX5" fmla="*/ 2998800 w 2998800"/>
              <a:gd name="connsiteY5" fmla="*/ 1671600 h 2877132"/>
              <a:gd name="connsiteX6" fmla="*/ 2998800 w 2998800"/>
              <a:gd name="connsiteY6" fmla="*/ 1671600 h 2877132"/>
              <a:gd name="connsiteX7" fmla="*/ 2998800 w 2998800"/>
              <a:gd name="connsiteY7" fmla="*/ 2388000 h 2877132"/>
              <a:gd name="connsiteX8" fmla="*/ 2998800 w 2998800"/>
              <a:gd name="connsiteY8" fmla="*/ 2865600 h 2877132"/>
              <a:gd name="connsiteX9" fmla="*/ 1249500 w 2998800"/>
              <a:gd name="connsiteY9" fmla="*/ 2865600 h 2877132"/>
              <a:gd name="connsiteX10" fmla="*/ 251662 w 2998800"/>
              <a:gd name="connsiteY10" fmla="*/ 2877132 h 2877132"/>
              <a:gd name="connsiteX11" fmla="*/ 130147 w 2998800"/>
              <a:gd name="connsiteY11" fmla="*/ 2743680 h 2877132"/>
              <a:gd name="connsiteX12" fmla="*/ 0 w 2998800"/>
              <a:gd name="connsiteY12" fmla="*/ 2865600 h 2877132"/>
              <a:gd name="connsiteX13" fmla="*/ 0 w 2998800"/>
              <a:gd name="connsiteY13" fmla="*/ 2388000 h 2877132"/>
              <a:gd name="connsiteX14" fmla="*/ 0 w 2998800"/>
              <a:gd name="connsiteY14" fmla="*/ 1671600 h 2877132"/>
              <a:gd name="connsiteX15" fmla="*/ 0 w 2998800"/>
              <a:gd name="connsiteY15" fmla="*/ 1671600 h 2877132"/>
              <a:gd name="connsiteX16" fmla="*/ 0 w 2998800"/>
              <a:gd name="connsiteY16" fmla="*/ 0 h 2877132"/>
              <a:gd name="connsiteX0" fmla="*/ 0 w 2998800"/>
              <a:gd name="connsiteY0" fmla="*/ 0 h 2869596"/>
              <a:gd name="connsiteX1" fmla="*/ 499800 w 2998800"/>
              <a:gd name="connsiteY1" fmla="*/ 0 h 2869596"/>
              <a:gd name="connsiteX2" fmla="*/ 499800 w 2998800"/>
              <a:gd name="connsiteY2" fmla="*/ 0 h 2869596"/>
              <a:gd name="connsiteX3" fmla="*/ 1249500 w 2998800"/>
              <a:gd name="connsiteY3" fmla="*/ 0 h 2869596"/>
              <a:gd name="connsiteX4" fmla="*/ 2998800 w 2998800"/>
              <a:gd name="connsiteY4" fmla="*/ 0 h 2869596"/>
              <a:gd name="connsiteX5" fmla="*/ 2998800 w 2998800"/>
              <a:gd name="connsiteY5" fmla="*/ 1671600 h 2869596"/>
              <a:gd name="connsiteX6" fmla="*/ 2998800 w 2998800"/>
              <a:gd name="connsiteY6" fmla="*/ 1671600 h 2869596"/>
              <a:gd name="connsiteX7" fmla="*/ 2998800 w 2998800"/>
              <a:gd name="connsiteY7" fmla="*/ 2388000 h 2869596"/>
              <a:gd name="connsiteX8" fmla="*/ 2998800 w 2998800"/>
              <a:gd name="connsiteY8" fmla="*/ 2865600 h 2869596"/>
              <a:gd name="connsiteX9" fmla="*/ 1249500 w 2998800"/>
              <a:gd name="connsiteY9" fmla="*/ 2865600 h 2869596"/>
              <a:gd name="connsiteX10" fmla="*/ 254174 w 2998800"/>
              <a:gd name="connsiteY10" fmla="*/ 2869596 h 2869596"/>
              <a:gd name="connsiteX11" fmla="*/ 130147 w 2998800"/>
              <a:gd name="connsiteY11" fmla="*/ 2743680 h 2869596"/>
              <a:gd name="connsiteX12" fmla="*/ 0 w 2998800"/>
              <a:gd name="connsiteY12" fmla="*/ 2865600 h 2869596"/>
              <a:gd name="connsiteX13" fmla="*/ 0 w 2998800"/>
              <a:gd name="connsiteY13" fmla="*/ 2388000 h 2869596"/>
              <a:gd name="connsiteX14" fmla="*/ 0 w 2998800"/>
              <a:gd name="connsiteY14" fmla="*/ 1671600 h 2869596"/>
              <a:gd name="connsiteX15" fmla="*/ 0 w 2998800"/>
              <a:gd name="connsiteY15" fmla="*/ 1671600 h 2869596"/>
              <a:gd name="connsiteX16" fmla="*/ 0 w 2998800"/>
              <a:gd name="connsiteY16" fmla="*/ 0 h 2869596"/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261710 w 2998800"/>
              <a:gd name="connsiteY10" fmla="*/ 2864590 h 2865600"/>
              <a:gd name="connsiteX11" fmla="*/ 130147 w 2998800"/>
              <a:gd name="connsiteY11" fmla="*/ 2743680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261710 w 2998800"/>
              <a:gd name="connsiteY10" fmla="*/ 2864590 h 2865600"/>
              <a:gd name="connsiteX11" fmla="*/ 130147 w 2998800"/>
              <a:gd name="connsiteY11" fmla="*/ 2733667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2867093"/>
              <a:gd name="connsiteX1" fmla="*/ 499800 w 2998800"/>
              <a:gd name="connsiteY1" fmla="*/ 0 h 2867093"/>
              <a:gd name="connsiteX2" fmla="*/ 499800 w 2998800"/>
              <a:gd name="connsiteY2" fmla="*/ 0 h 2867093"/>
              <a:gd name="connsiteX3" fmla="*/ 1249500 w 2998800"/>
              <a:gd name="connsiteY3" fmla="*/ 0 h 2867093"/>
              <a:gd name="connsiteX4" fmla="*/ 2998800 w 2998800"/>
              <a:gd name="connsiteY4" fmla="*/ 0 h 2867093"/>
              <a:gd name="connsiteX5" fmla="*/ 2998800 w 2998800"/>
              <a:gd name="connsiteY5" fmla="*/ 1671600 h 2867093"/>
              <a:gd name="connsiteX6" fmla="*/ 2998800 w 2998800"/>
              <a:gd name="connsiteY6" fmla="*/ 1671600 h 2867093"/>
              <a:gd name="connsiteX7" fmla="*/ 2998800 w 2998800"/>
              <a:gd name="connsiteY7" fmla="*/ 2388000 h 2867093"/>
              <a:gd name="connsiteX8" fmla="*/ 2998800 w 2998800"/>
              <a:gd name="connsiteY8" fmla="*/ 2865600 h 2867093"/>
              <a:gd name="connsiteX9" fmla="*/ 1249500 w 2998800"/>
              <a:gd name="connsiteY9" fmla="*/ 2865600 h 2867093"/>
              <a:gd name="connsiteX10" fmla="*/ 261710 w 2998800"/>
              <a:gd name="connsiteY10" fmla="*/ 2867093 h 2867093"/>
              <a:gd name="connsiteX11" fmla="*/ 130147 w 2998800"/>
              <a:gd name="connsiteY11" fmla="*/ 2733667 h 2867093"/>
              <a:gd name="connsiteX12" fmla="*/ 0 w 2998800"/>
              <a:gd name="connsiteY12" fmla="*/ 2865600 h 2867093"/>
              <a:gd name="connsiteX13" fmla="*/ 0 w 2998800"/>
              <a:gd name="connsiteY13" fmla="*/ 2388000 h 2867093"/>
              <a:gd name="connsiteX14" fmla="*/ 0 w 2998800"/>
              <a:gd name="connsiteY14" fmla="*/ 1671600 h 2867093"/>
              <a:gd name="connsiteX15" fmla="*/ 0 w 2998800"/>
              <a:gd name="connsiteY15" fmla="*/ 1671600 h 2867093"/>
              <a:gd name="connsiteX16" fmla="*/ 0 w 2998800"/>
              <a:gd name="connsiteY16" fmla="*/ 0 h 2867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998800" h="2867093">
                <a:moveTo>
                  <a:pt x="0" y="0"/>
                </a:moveTo>
                <a:lnTo>
                  <a:pt x="499800" y="0"/>
                </a:lnTo>
                <a:lnTo>
                  <a:pt x="499800" y="0"/>
                </a:lnTo>
                <a:lnTo>
                  <a:pt x="1249500" y="0"/>
                </a:lnTo>
                <a:lnTo>
                  <a:pt x="2998800" y="0"/>
                </a:lnTo>
                <a:lnTo>
                  <a:pt x="2998800" y="1671600"/>
                </a:lnTo>
                <a:lnTo>
                  <a:pt x="2998800" y="1671600"/>
                </a:lnTo>
                <a:lnTo>
                  <a:pt x="2998800" y="2388000"/>
                </a:lnTo>
                <a:lnTo>
                  <a:pt x="2998800" y="2865600"/>
                </a:lnTo>
                <a:lnTo>
                  <a:pt x="1249500" y="2865600"/>
                </a:lnTo>
                <a:lnTo>
                  <a:pt x="261710" y="2867093"/>
                </a:lnTo>
                <a:lnTo>
                  <a:pt x="130147" y="2733667"/>
                </a:lnTo>
                <a:lnTo>
                  <a:pt x="0" y="2865600"/>
                </a:lnTo>
                <a:lnTo>
                  <a:pt x="0" y="2388000"/>
                </a:lnTo>
                <a:lnTo>
                  <a:pt x="0" y="1671600"/>
                </a:lnTo>
                <a:lnTo>
                  <a:pt x="0" y="16716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Tx/>
              <a:buFont typeface="Wingdings" panose="05000000000000000000" pitchFamily="2" charset="2"/>
              <a:buNone/>
              <a:tabLst/>
              <a:defRPr/>
            </a:lvl1pPr>
          </a:lstStyle>
          <a:p>
            <a:r>
              <a:rPr lang="en-GB" dirty="0" smtClean="0"/>
              <a:t>Click to insert a picture</a:t>
            </a: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6" hasCustomPrompt="1"/>
          </p:nvPr>
        </p:nvSpPr>
        <p:spPr>
          <a:xfrm>
            <a:off x="3707999" y="1266823"/>
            <a:ext cx="4716000" cy="4968000"/>
          </a:xfrm>
          <a:custGeom>
            <a:avLst/>
            <a:gdLst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1375516 w 4716000"/>
              <a:gd name="connsiteY10" fmla="*/ 5670000 h 5040000"/>
              <a:gd name="connsiteX11" fmla="*/ 786000 w 4716000"/>
              <a:gd name="connsiteY11" fmla="*/ 5040000 h 5040000"/>
              <a:gd name="connsiteX12" fmla="*/ 0 w 4716000"/>
              <a:gd name="connsiteY12" fmla="*/ 50400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670000"/>
              <a:gd name="connsiteX1" fmla="*/ 786000 w 4716000"/>
              <a:gd name="connsiteY1" fmla="*/ 0 h 5670000"/>
              <a:gd name="connsiteX2" fmla="*/ 786000 w 4716000"/>
              <a:gd name="connsiteY2" fmla="*/ 0 h 5670000"/>
              <a:gd name="connsiteX3" fmla="*/ 1965000 w 4716000"/>
              <a:gd name="connsiteY3" fmla="*/ 0 h 5670000"/>
              <a:gd name="connsiteX4" fmla="*/ 4716000 w 4716000"/>
              <a:gd name="connsiteY4" fmla="*/ 0 h 5670000"/>
              <a:gd name="connsiteX5" fmla="*/ 4716000 w 4716000"/>
              <a:gd name="connsiteY5" fmla="*/ 2940000 h 5670000"/>
              <a:gd name="connsiteX6" fmla="*/ 4716000 w 4716000"/>
              <a:gd name="connsiteY6" fmla="*/ 2940000 h 5670000"/>
              <a:gd name="connsiteX7" fmla="*/ 4716000 w 4716000"/>
              <a:gd name="connsiteY7" fmla="*/ 4200000 h 5670000"/>
              <a:gd name="connsiteX8" fmla="*/ 4716000 w 4716000"/>
              <a:gd name="connsiteY8" fmla="*/ 5040000 h 5670000"/>
              <a:gd name="connsiteX9" fmla="*/ 1965000 w 4716000"/>
              <a:gd name="connsiteY9" fmla="*/ 5040000 h 5670000"/>
              <a:gd name="connsiteX10" fmla="*/ 1375516 w 4716000"/>
              <a:gd name="connsiteY10" fmla="*/ 5670000 h 5670000"/>
              <a:gd name="connsiteX11" fmla="*/ 786000 w 4716000"/>
              <a:gd name="connsiteY11" fmla="*/ 5040000 h 5670000"/>
              <a:gd name="connsiteX12" fmla="*/ 0 w 4716000"/>
              <a:gd name="connsiteY12" fmla="*/ 4767894 h 5670000"/>
              <a:gd name="connsiteX13" fmla="*/ 0 w 4716000"/>
              <a:gd name="connsiteY13" fmla="*/ 4200000 h 5670000"/>
              <a:gd name="connsiteX14" fmla="*/ 0 w 4716000"/>
              <a:gd name="connsiteY14" fmla="*/ 2940000 h 5670000"/>
              <a:gd name="connsiteX15" fmla="*/ 0 w 4716000"/>
              <a:gd name="connsiteY15" fmla="*/ 2940000 h 5670000"/>
              <a:gd name="connsiteX16" fmla="*/ 0 w 4716000"/>
              <a:gd name="connsiteY16" fmla="*/ 0 h 5670000"/>
              <a:gd name="connsiteX0" fmla="*/ 0 w 4716000"/>
              <a:gd name="connsiteY0" fmla="*/ 0 h 5670000"/>
              <a:gd name="connsiteX1" fmla="*/ 786000 w 4716000"/>
              <a:gd name="connsiteY1" fmla="*/ 0 h 5670000"/>
              <a:gd name="connsiteX2" fmla="*/ 786000 w 4716000"/>
              <a:gd name="connsiteY2" fmla="*/ 0 h 5670000"/>
              <a:gd name="connsiteX3" fmla="*/ 1965000 w 4716000"/>
              <a:gd name="connsiteY3" fmla="*/ 0 h 5670000"/>
              <a:gd name="connsiteX4" fmla="*/ 4716000 w 4716000"/>
              <a:gd name="connsiteY4" fmla="*/ 0 h 5670000"/>
              <a:gd name="connsiteX5" fmla="*/ 4716000 w 4716000"/>
              <a:gd name="connsiteY5" fmla="*/ 2940000 h 5670000"/>
              <a:gd name="connsiteX6" fmla="*/ 4716000 w 4716000"/>
              <a:gd name="connsiteY6" fmla="*/ 2940000 h 5670000"/>
              <a:gd name="connsiteX7" fmla="*/ 4716000 w 4716000"/>
              <a:gd name="connsiteY7" fmla="*/ 4200000 h 5670000"/>
              <a:gd name="connsiteX8" fmla="*/ 4716000 w 4716000"/>
              <a:gd name="connsiteY8" fmla="*/ 5040000 h 5670000"/>
              <a:gd name="connsiteX9" fmla="*/ 1965000 w 4716000"/>
              <a:gd name="connsiteY9" fmla="*/ 5040000 h 5670000"/>
              <a:gd name="connsiteX10" fmla="*/ 1375516 w 4716000"/>
              <a:gd name="connsiteY10" fmla="*/ 5670000 h 5670000"/>
              <a:gd name="connsiteX11" fmla="*/ 134213 w 4716000"/>
              <a:gd name="connsiteY11" fmla="*/ 4907111 h 5670000"/>
              <a:gd name="connsiteX12" fmla="*/ 0 w 4716000"/>
              <a:gd name="connsiteY12" fmla="*/ 4767894 h 5670000"/>
              <a:gd name="connsiteX13" fmla="*/ 0 w 4716000"/>
              <a:gd name="connsiteY13" fmla="*/ 4200000 h 5670000"/>
              <a:gd name="connsiteX14" fmla="*/ 0 w 4716000"/>
              <a:gd name="connsiteY14" fmla="*/ 2940000 h 5670000"/>
              <a:gd name="connsiteX15" fmla="*/ 0 w 4716000"/>
              <a:gd name="connsiteY15" fmla="*/ 2940000 h 5670000"/>
              <a:gd name="connsiteX16" fmla="*/ 0 w 4716000"/>
              <a:gd name="connsiteY16" fmla="*/ 0 h 567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14990 w 4716000"/>
              <a:gd name="connsiteY10" fmla="*/ 5034034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14317 w 4730317"/>
              <a:gd name="connsiteY0" fmla="*/ 0 h 5040000"/>
              <a:gd name="connsiteX1" fmla="*/ 800317 w 4730317"/>
              <a:gd name="connsiteY1" fmla="*/ 0 h 5040000"/>
              <a:gd name="connsiteX2" fmla="*/ 800317 w 4730317"/>
              <a:gd name="connsiteY2" fmla="*/ 0 h 5040000"/>
              <a:gd name="connsiteX3" fmla="*/ 1979317 w 4730317"/>
              <a:gd name="connsiteY3" fmla="*/ 0 h 5040000"/>
              <a:gd name="connsiteX4" fmla="*/ 4730317 w 4730317"/>
              <a:gd name="connsiteY4" fmla="*/ 0 h 5040000"/>
              <a:gd name="connsiteX5" fmla="*/ 4730317 w 4730317"/>
              <a:gd name="connsiteY5" fmla="*/ 2940000 h 5040000"/>
              <a:gd name="connsiteX6" fmla="*/ 4730317 w 4730317"/>
              <a:gd name="connsiteY6" fmla="*/ 2940000 h 5040000"/>
              <a:gd name="connsiteX7" fmla="*/ 4730317 w 4730317"/>
              <a:gd name="connsiteY7" fmla="*/ 4200000 h 5040000"/>
              <a:gd name="connsiteX8" fmla="*/ 4730317 w 4730317"/>
              <a:gd name="connsiteY8" fmla="*/ 5040000 h 5040000"/>
              <a:gd name="connsiteX9" fmla="*/ 1979317 w 4730317"/>
              <a:gd name="connsiteY9" fmla="*/ 5040000 h 5040000"/>
              <a:gd name="connsiteX10" fmla="*/ 0 w 4730317"/>
              <a:gd name="connsiteY10" fmla="*/ 5034034 h 5040000"/>
              <a:gd name="connsiteX11" fmla="*/ 148530 w 4730317"/>
              <a:gd name="connsiteY11" fmla="*/ 4907111 h 5040000"/>
              <a:gd name="connsiteX12" fmla="*/ 14317 w 4730317"/>
              <a:gd name="connsiteY12" fmla="*/ 4767894 h 5040000"/>
              <a:gd name="connsiteX13" fmla="*/ 14317 w 4730317"/>
              <a:gd name="connsiteY13" fmla="*/ 4200000 h 5040000"/>
              <a:gd name="connsiteX14" fmla="*/ 14317 w 4730317"/>
              <a:gd name="connsiteY14" fmla="*/ 2940000 h 5040000"/>
              <a:gd name="connsiteX15" fmla="*/ 14317 w 4730317"/>
              <a:gd name="connsiteY15" fmla="*/ 2940000 h 5040000"/>
              <a:gd name="connsiteX16" fmla="*/ 14317 w 4730317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9129 w 4716000"/>
              <a:gd name="connsiteY10" fmla="*/ 5039896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234665 w 4716000"/>
              <a:gd name="connsiteY10" fmla="*/ 5015381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11581 w 4716000"/>
              <a:gd name="connsiteY10" fmla="*/ 5032541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6678 w 4716000"/>
              <a:gd name="connsiteY10" fmla="*/ 5037444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6678 w 4716000"/>
              <a:gd name="connsiteY10" fmla="*/ 5039896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6 h 5040000"/>
              <a:gd name="connsiteX11" fmla="*/ 134890 w 4716677"/>
              <a:gd name="connsiteY11" fmla="*/ 4907111 h 5040000"/>
              <a:gd name="connsiteX12" fmla="*/ 677 w 4716677"/>
              <a:gd name="connsiteY12" fmla="*/ 4767894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6 h 5040000"/>
              <a:gd name="connsiteX11" fmla="*/ 142244 w 4716677"/>
              <a:gd name="connsiteY11" fmla="*/ 4909563 h 5040000"/>
              <a:gd name="connsiteX12" fmla="*/ 677 w 4716677"/>
              <a:gd name="connsiteY12" fmla="*/ 4767894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6 h 5040000"/>
              <a:gd name="connsiteX11" fmla="*/ 134889 w 4716677"/>
              <a:gd name="connsiteY11" fmla="*/ 4914466 h 5040000"/>
              <a:gd name="connsiteX12" fmla="*/ 677 w 4716677"/>
              <a:gd name="connsiteY12" fmla="*/ 4767894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4226 w 4716000"/>
              <a:gd name="connsiteY10" fmla="*/ 5039896 h 5040000"/>
              <a:gd name="connsiteX11" fmla="*/ 134212 w 4716000"/>
              <a:gd name="connsiteY11" fmla="*/ 4914466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4226 w 4716000"/>
              <a:gd name="connsiteY10" fmla="*/ 5039896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5580 w 4721580"/>
              <a:gd name="connsiteY0" fmla="*/ 0 h 5040000"/>
              <a:gd name="connsiteX1" fmla="*/ 791580 w 4721580"/>
              <a:gd name="connsiteY1" fmla="*/ 0 h 5040000"/>
              <a:gd name="connsiteX2" fmla="*/ 791580 w 4721580"/>
              <a:gd name="connsiteY2" fmla="*/ 0 h 5040000"/>
              <a:gd name="connsiteX3" fmla="*/ 1970580 w 4721580"/>
              <a:gd name="connsiteY3" fmla="*/ 0 h 5040000"/>
              <a:gd name="connsiteX4" fmla="*/ 4721580 w 4721580"/>
              <a:gd name="connsiteY4" fmla="*/ 0 h 5040000"/>
              <a:gd name="connsiteX5" fmla="*/ 4721580 w 4721580"/>
              <a:gd name="connsiteY5" fmla="*/ 2940000 h 5040000"/>
              <a:gd name="connsiteX6" fmla="*/ 4721580 w 4721580"/>
              <a:gd name="connsiteY6" fmla="*/ 2940000 h 5040000"/>
              <a:gd name="connsiteX7" fmla="*/ 4721580 w 4721580"/>
              <a:gd name="connsiteY7" fmla="*/ 4200000 h 5040000"/>
              <a:gd name="connsiteX8" fmla="*/ 4721580 w 4721580"/>
              <a:gd name="connsiteY8" fmla="*/ 5040000 h 5040000"/>
              <a:gd name="connsiteX9" fmla="*/ 1970580 w 4721580"/>
              <a:gd name="connsiteY9" fmla="*/ 5040000 h 5040000"/>
              <a:gd name="connsiteX10" fmla="*/ 0 w 4721580"/>
              <a:gd name="connsiteY10" fmla="*/ 5039896 h 5040000"/>
              <a:gd name="connsiteX11" fmla="*/ 139792 w 4721580"/>
              <a:gd name="connsiteY11" fmla="*/ 4914466 h 5040000"/>
              <a:gd name="connsiteX12" fmla="*/ 5580 w 4721580"/>
              <a:gd name="connsiteY12" fmla="*/ 4777700 h 5040000"/>
              <a:gd name="connsiteX13" fmla="*/ 5580 w 4721580"/>
              <a:gd name="connsiteY13" fmla="*/ 4200000 h 5040000"/>
              <a:gd name="connsiteX14" fmla="*/ 5580 w 4721580"/>
              <a:gd name="connsiteY14" fmla="*/ 2940000 h 5040000"/>
              <a:gd name="connsiteX15" fmla="*/ 5580 w 4721580"/>
              <a:gd name="connsiteY15" fmla="*/ 2940000 h 5040000"/>
              <a:gd name="connsiteX16" fmla="*/ 5580 w 4721580"/>
              <a:gd name="connsiteY16" fmla="*/ 0 h 5040000"/>
              <a:gd name="connsiteX0" fmla="*/ 5580 w 4721580"/>
              <a:gd name="connsiteY0" fmla="*/ 0 h 5040000"/>
              <a:gd name="connsiteX1" fmla="*/ 791580 w 4721580"/>
              <a:gd name="connsiteY1" fmla="*/ 0 h 5040000"/>
              <a:gd name="connsiteX2" fmla="*/ 791580 w 4721580"/>
              <a:gd name="connsiteY2" fmla="*/ 0 h 5040000"/>
              <a:gd name="connsiteX3" fmla="*/ 1970580 w 4721580"/>
              <a:gd name="connsiteY3" fmla="*/ 0 h 5040000"/>
              <a:gd name="connsiteX4" fmla="*/ 4721580 w 4721580"/>
              <a:gd name="connsiteY4" fmla="*/ 0 h 5040000"/>
              <a:gd name="connsiteX5" fmla="*/ 4721580 w 4721580"/>
              <a:gd name="connsiteY5" fmla="*/ 2940000 h 5040000"/>
              <a:gd name="connsiteX6" fmla="*/ 4721580 w 4721580"/>
              <a:gd name="connsiteY6" fmla="*/ 2940000 h 5040000"/>
              <a:gd name="connsiteX7" fmla="*/ 4721580 w 4721580"/>
              <a:gd name="connsiteY7" fmla="*/ 4200000 h 5040000"/>
              <a:gd name="connsiteX8" fmla="*/ 4721580 w 4721580"/>
              <a:gd name="connsiteY8" fmla="*/ 5040000 h 5040000"/>
              <a:gd name="connsiteX9" fmla="*/ 1970580 w 4721580"/>
              <a:gd name="connsiteY9" fmla="*/ 5040000 h 5040000"/>
              <a:gd name="connsiteX10" fmla="*/ 0 w 4721580"/>
              <a:gd name="connsiteY10" fmla="*/ 5008027 h 5040000"/>
              <a:gd name="connsiteX11" fmla="*/ 139792 w 4721580"/>
              <a:gd name="connsiteY11" fmla="*/ 4914466 h 5040000"/>
              <a:gd name="connsiteX12" fmla="*/ 5580 w 4721580"/>
              <a:gd name="connsiteY12" fmla="*/ 4777700 h 5040000"/>
              <a:gd name="connsiteX13" fmla="*/ 5580 w 4721580"/>
              <a:gd name="connsiteY13" fmla="*/ 4200000 h 5040000"/>
              <a:gd name="connsiteX14" fmla="*/ 5580 w 4721580"/>
              <a:gd name="connsiteY14" fmla="*/ 2940000 h 5040000"/>
              <a:gd name="connsiteX15" fmla="*/ 5580 w 4721580"/>
              <a:gd name="connsiteY15" fmla="*/ 2940000 h 5040000"/>
              <a:gd name="connsiteX16" fmla="*/ 5580 w 472158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4225 w 4716000"/>
              <a:gd name="connsiteY10" fmla="*/ 5034993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1774 w 4716000"/>
              <a:gd name="connsiteY10" fmla="*/ 5034993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9129 w 4716000"/>
              <a:gd name="connsiteY10" fmla="*/ 5039895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5 h 5040000"/>
              <a:gd name="connsiteX11" fmla="*/ 134889 w 4716677"/>
              <a:gd name="connsiteY11" fmla="*/ 4914466 h 5040000"/>
              <a:gd name="connsiteX12" fmla="*/ 677 w 4716677"/>
              <a:gd name="connsiteY12" fmla="*/ 4777700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4226 w 4716000"/>
              <a:gd name="connsiteY10" fmla="*/ 5034992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5 h 5040000"/>
              <a:gd name="connsiteX11" fmla="*/ 134889 w 4716677"/>
              <a:gd name="connsiteY11" fmla="*/ 4914466 h 5040000"/>
              <a:gd name="connsiteX12" fmla="*/ 677 w 4716677"/>
              <a:gd name="connsiteY12" fmla="*/ 4777700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48302 w 4764302"/>
              <a:gd name="connsiteY0" fmla="*/ 0 h 5040000"/>
              <a:gd name="connsiteX1" fmla="*/ 834302 w 4764302"/>
              <a:gd name="connsiteY1" fmla="*/ 0 h 5040000"/>
              <a:gd name="connsiteX2" fmla="*/ 834302 w 4764302"/>
              <a:gd name="connsiteY2" fmla="*/ 0 h 5040000"/>
              <a:gd name="connsiteX3" fmla="*/ 2013302 w 4764302"/>
              <a:gd name="connsiteY3" fmla="*/ 0 h 5040000"/>
              <a:gd name="connsiteX4" fmla="*/ 4764302 w 4764302"/>
              <a:gd name="connsiteY4" fmla="*/ 0 h 5040000"/>
              <a:gd name="connsiteX5" fmla="*/ 4764302 w 4764302"/>
              <a:gd name="connsiteY5" fmla="*/ 2940000 h 5040000"/>
              <a:gd name="connsiteX6" fmla="*/ 4764302 w 4764302"/>
              <a:gd name="connsiteY6" fmla="*/ 2940000 h 5040000"/>
              <a:gd name="connsiteX7" fmla="*/ 4764302 w 4764302"/>
              <a:gd name="connsiteY7" fmla="*/ 4200000 h 5040000"/>
              <a:gd name="connsiteX8" fmla="*/ 4764302 w 4764302"/>
              <a:gd name="connsiteY8" fmla="*/ 5040000 h 5040000"/>
              <a:gd name="connsiteX9" fmla="*/ 2013302 w 4764302"/>
              <a:gd name="connsiteY9" fmla="*/ 5040000 h 5040000"/>
              <a:gd name="connsiteX10" fmla="*/ 0 w 4764302"/>
              <a:gd name="connsiteY10" fmla="*/ 5001795 h 5040000"/>
              <a:gd name="connsiteX11" fmla="*/ 182514 w 4764302"/>
              <a:gd name="connsiteY11" fmla="*/ 4914466 h 5040000"/>
              <a:gd name="connsiteX12" fmla="*/ 48302 w 4764302"/>
              <a:gd name="connsiteY12" fmla="*/ 4777700 h 5040000"/>
              <a:gd name="connsiteX13" fmla="*/ 48302 w 4764302"/>
              <a:gd name="connsiteY13" fmla="*/ 4200000 h 5040000"/>
              <a:gd name="connsiteX14" fmla="*/ 48302 w 4764302"/>
              <a:gd name="connsiteY14" fmla="*/ 2940000 h 5040000"/>
              <a:gd name="connsiteX15" fmla="*/ 48302 w 4764302"/>
              <a:gd name="connsiteY15" fmla="*/ 2940000 h 5040000"/>
              <a:gd name="connsiteX16" fmla="*/ 48302 w 4764302"/>
              <a:gd name="connsiteY16" fmla="*/ 0 h 5040000"/>
              <a:gd name="connsiteX0" fmla="*/ 10202 w 4726202"/>
              <a:gd name="connsiteY0" fmla="*/ 0 h 5040000"/>
              <a:gd name="connsiteX1" fmla="*/ 796202 w 4726202"/>
              <a:gd name="connsiteY1" fmla="*/ 0 h 5040000"/>
              <a:gd name="connsiteX2" fmla="*/ 796202 w 4726202"/>
              <a:gd name="connsiteY2" fmla="*/ 0 h 5040000"/>
              <a:gd name="connsiteX3" fmla="*/ 1975202 w 4726202"/>
              <a:gd name="connsiteY3" fmla="*/ 0 h 5040000"/>
              <a:gd name="connsiteX4" fmla="*/ 4726202 w 4726202"/>
              <a:gd name="connsiteY4" fmla="*/ 0 h 5040000"/>
              <a:gd name="connsiteX5" fmla="*/ 4726202 w 4726202"/>
              <a:gd name="connsiteY5" fmla="*/ 2940000 h 5040000"/>
              <a:gd name="connsiteX6" fmla="*/ 4726202 w 4726202"/>
              <a:gd name="connsiteY6" fmla="*/ 2940000 h 5040000"/>
              <a:gd name="connsiteX7" fmla="*/ 4726202 w 4726202"/>
              <a:gd name="connsiteY7" fmla="*/ 4200000 h 5040000"/>
              <a:gd name="connsiteX8" fmla="*/ 4726202 w 4726202"/>
              <a:gd name="connsiteY8" fmla="*/ 5040000 h 5040000"/>
              <a:gd name="connsiteX9" fmla="*/ 1975202 w 4726202"/>
              <a:gd name="connsiteY9" fmla="*/ 5040000 h 5040000"/>
              <a:gd name="connsiteX10" fmla="*/ 0 w 4726202"/>
              <a:gd name="connsiteY10" fmla="*/ 5037990 h 5040000"/>
              <a:gd name="connsiteX11" fmla="*/ 144414 w 4726202"/>
              <a:gd name="connsiteY11" fmla="*/ 4914466 h 5040000"/>
              <a:gd name="connsiteX12" fmla="*/ 10202 w 4726202"/>
              <a:gd name="connsiteY12" fmla="*/ 4777700 h 5040000"/>
              <a:gd name="connsiteX13" fmla="*/ 10202 w 4726202"/>
              <a:gd name="connsiteY13" fmla="*/ 4200000 h 5040000"/>
              <a:gd name="connsiteX14" fmla="*/ 10202 w 4726202"/>
              <a:gd name="connsiteY14" fmla="*/ 2940000 h 5040000"/>
              <a:gd name="connsiteX15" fmla="*/ 10202 w 4726202"/>
              <a:gd name="connsiteY15" fmla="*/ 2940000 h 5040000"/>
              <a:gd name="connsiteX16" fmla="*/ 10202 w 4726202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5038 w 4716000"/>
              <a:gd name="connsiteY10" fmla="*/ 5036085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5038 w 4716000"/>
              <a:gd name="connsiteY10" fmla="*/ 5036085 h 5040000"/>
              <a:gd name="connsiteX11" fmla="*/ 134212 w 4716000"/>
              <a:gd name="connsiteY11" fmla="*/ 490684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4716000 w 4716000"/>
              <a:gd name="connsiteY3" fmla="*/ 0 h 5040000"/>
              <a:gd name="connsiteX4" fmla="*/ 4716000 w 4716000"/>
              <a:gd name="connsiteY4" fmla="*/ 2940000 h 5040000"/>
              <a:gd name="connsiteX5" fmla="*/ 4716000 w 4716000"/>
              <a:gd name="connsiteY5" fmla="*/ 2940000 h 5040000"/>
              <a:gd name="connsiteX6" fmla="*/ 4716000 w 4716000"/>
              <a:gd name="connsiteY6" fmla="*/ 4200000 h 5040000"/>
              <a:gd name="connsiteX7" fmla="*/ 4716000 w 4716000"/>
              <a:gd name="connsiteY7" fmla="*/ 5040000 h 5040000"/>
              <a:gd name="connsiteX8" fmla="*/ 1965000 w 4716000"/>
              <a:gd name="connsiteY8" fmla="*/ 5040000 h 5040000"/>
              <a:gd name="connsiteX9" fmla="*/ 5038 w 4716000"/>
              <a:gd name="connsiteY9" fmla="*/ 5036085 h 5040000"/>
              <a:gd name="connsiteX10" fmla="*/ 134212 w 4716000"/>
              <a:gd name="connsiteY10" fmla="*/ 4906846 h 5040000"/>
              <a:gd name="connsiteX11" fmla="*/ 0 w 4716000"/>
              <a:gd name="connsiteY11" fmla="*/ 4777700 h 5040000"/>
              <a:gd name="connsiteX12" fmla="*/ 0 w 4716000"/>
              <a:gd name="connsiteY12" fmla="*/ 4200000 h 5040000"/>
              <a:gd name="connsiteX13" fmla="*/ 0 w 4716000"/>
              <a:gd name="connsiteY13" fmla="*/ 2940000 h 5040000"/>
              <a:gd name="connsiteX14" fmla="*/ 0 w 4716000"/>
              <a:gd name="connsiteY14" fmla="*/ 2940000 h 5040000"/>
              <a:gd name="connsiteX15" fmla="*/ 0 w 4716000"/>
              <a:gd name="connsiteY15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4716000 w 4716000"/>
              <a:gd name="connsiteY2" fmla="*/ 0 h 5040000"/>
              <a:gd name="connsiteX3" fmla="*/ 4716000 w 4716000"/>
              <a:gd name="connsiteY3" fmla="*/ 2940000 h 5040000"/>
              <a:gd name="connsiteX4" fmla="*/ 4716000 w 4716000"/>
              <a:gd name="connsiteY4" fmla="*/ 2940000 h 5040000"/>
              <a:gd name="connsiteX5" fmla="*/ 4716000 w 4716000"/>
              <a:gd name="connsiteY5" fmla="*/ 4200000 h 5040000"/>
              <a:gd name="connsiteX6" fmla="*/ 4716000 w 4716000"/>
              <a:gd name="connsiteY6" fmla="*/ 5040000 h 5040000"/>
              <a:gd name="connsiteX7" fmla="*/ 1965000 w 4716000"/>
              <a:gd name="connsiteY7" fmla="*/ 5040000 h 5040000"/>
              <a:gd name="connsiteX8" fmla="*/ 5038 w 4716000"/>
              <a:gd name="connsiteY8" fmla="*/ 5036085 h 5040000"/>
              <a:gd name="connsiteX9" fmla="*/ 134212 w 4716000"/>
              <a:gd name="connsiteY9" fmla="*/ 4906846 h 5040000"/>
              <a:gd name="connsiteX10" fmla="*/ 0 w 4716000"/>
              <a:gd name="connsiteY10" fmla="*/ 4777700 h 5040000"/>
              <a:gd name="connsiteX11" fmla="*/ 0 w 4716000"/>
              <a:gd name="connsiteY11" fmla="*/ 4200000 h 5040000"/>
              <a:gd name="connsiteX12" fmla="*/ 0 w 4716000"/>
              <a:gd name="connsiteY12" fmla="*/ 2940000 h 5040000"/>
              <a:gd name="connsiteX13" fmla="*/ 0 w 4716000"/>
              <a:gd name="connsiteY13" fmla="*/ 2940000 h 5040000"/>
              <a:gd name="connsiteX14" fmla="*/ 0 w 4716000"/>
              <a:gd name="connsiteY14" fmla="*/ 0 h 5040000"/>
              <a:gd name="connsiteX0" fmla="*/ 0 w 4716000"/>
              <a:gd name="connsiteY0" fmla="*/ 0 h 5040000"/>
              <a:gd name="connsiteX1" fmla="*/ 4716000 w 4716000"/>
              <a:gd name="connsiteY1" fmla="*/ 0 h 5040000"/>
              <a:gd name="connsiteX2" fmla="*/ 4716000 w 4716000"/>
              <a:gd name="connsiteY2" fmla="*/ 2940000 h 5040000"/>
              <a:gd name="connsiteX3" fmla="*/ 4716000 w 4716000"/>
              <a:gd name="connsiteY3" fmla="*/ 2940000 h 5040000"/>
              <a:gd name="connsiteX4" fmla="*/ 4716000 w 4716000"/>
              <a:gd name="connsiteY4" fmla="*/ 4200000 h 5040000"/>
              <a:gd name="connsiteX5" fmla="*/ 4716000 w 4716000"/>
              <a:gd name="connsiteY5" fmla="*/ 5040000 h 5040000"/>
              <a:gd name="connsiteX6" fmla="*/ 1965000 w 4716000"/>
              <a:gd name="connsiteY6" fmla="*/ 5040000 h 5040000"/>
              <a:gd name="connsiteX7" fmla="*/ 5038 w 4716000"/>
              <a:gd name="connsiteY7" fmla="*/ 5036085 h 5040000"/>
              <a:gd name="connsiteX8" fmla="*/ 134212 w 4716000"/>
              <a:gd name="connsiteY8" fmla="*/ 4906846 h 5040000"/>
              <a:gd name="connsiteX9" fmla="*/ 0 w 4716000"/>
              <a:gd name="connsiteY9" fmla="*/ 4777700 h 5040000"/>
              <a:gd name="connsiteX10" fmla="*/ 0 w 4716000"/>
              <a:gd name="connsiteY10" fmla="*/ 4200000 h 5040000"/>
              <a:gd name="connsiteX11" fmla="*/ 0 w 4716000"/>
              <a:gd name="connsiteY11" fmla="*/ 2940000 h 5040000"/>
              <a:gd name="connsiteX12" fmla="*/ 0 w 4716000"/>
              <a:gd name="connsiteY12" fmla="*/ 2940000 h 5040000"/>
              <a:gd name="connsiteX13" fmla="*/ 0 w 4716000"/>
              <a:gd name="connsiteY13" fmla="*/ 0 h 50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716000" h="5040000">
                <a:moveTo>
                  <a:pt x="0" y="0"/>
                </a:moveTo>
                <a:lnTo>
                  <a:pt x="4716000" y="0"/>
                </a:lnTo>
                <a:lnTo>
                  <a:pt x="4716000" y="2940000"/>
                </a:lnTo>
                <a:lnTo>
                  <a:pt x="4716000" y="2940000"/>
                </a:lnTo>
                <a:lnTo>
                  <a:pt x="4716000" y="4200000"/>
                </a:lnTo>
                <a:lnTo>
                  <a:pt x="4716000" y="5040000"/>
                </a:lnTo>
                <a:lnTo>
                  <a:pt x="1965000" y="5040000"/>
                </a:lnTo>
                <a:lnTo>
                  <a:pt x="5038" y="5036085"/>
                </a:lnTo>
                <a:lnTo>
                  <a:pt x="134212" y="4906846"/>
                </a:lnTo>
                <a:lnTo>
                  <a:pt x="0" y="4777700"/>
                </a:lnTo>
                <a:lnTo>
                  <a:pt x="0" y="4200000"/>
                </a:lnTo>
                <a:lnTo>
                  <a:pt x="0" y="2940000"/>
                </a:lnTo>
                <a:lnTo>
                  <a:pt x="0" y="2940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Tx/>
              <a:buFont typeface="Wingdings" panose="05000000000000000000" pitchFamily="2" charset="2"/>
              <a:buNone/>
              <a:tabLst/>
              <a:defRPr/>
            </a:lvl1pPr>
          </a:lstStyle>
          <a:p>
            <a:r>
              <a:rPr lang="en-GB" dirty="0" smtClean="0"/>
              <a:t>Click to insert a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1" y="3933582"/>
            <a:ext cx="3127251" cy="2301243"/>
          </a:xfrm>
          <a:prstGeom prst="rect">
            <a:avLst/>
          </a:prstGeom>
        </p:spPr>
      </p:pic>
      <p:sp>
        <p:nvSpPr>
          <p:cNvPr id="8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934653" y="4231461"/>
            <a:ext cx="2583648" cy="752792"/>
          </a:xfrm>
        </p:spPr>
        <p:txBody>
          <a:bodyPr anchor="ctr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sz="1400" dirty="0" smtClean="0"/>
              <a:t>Click to add text</a:t>
            </a:r>
            <a:endParaRPr lang="en-GB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4653" y="5338638"/>
            <a:ext cx="2583648" cy="717069"/>
          </a:xfrm>
        </p:spPr>
        <p:txBody>
          <a:bodyPr anchor="ctr" anchorCtr="0">
            <a:noAutofit/>
          </a:bodyPr>
          <a:lstStyle>
            <a:lvl1pPr marL="0" indent="0">
              <a:lnSpc>
                <a:spcPct val="120000"/>
              </a:lnSpc>
              <a:buNone/>
              <a:defRPr lang="en-GB" sz="140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sz="1400" dirty="0" smtClean="0"/>
              <a:t>Click to add text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2392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3780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411999" y="6514618"/>
            <a:ext cx="2088000" cy="180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805680" y="0"/>
            <a:ext cx="3618320" cy="6858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EDE"/>
              </a:buClr>
              <a:buSzTx/>
              <a:buFont typeface="Wingdings" panose="05000000000000000000" pitchFamily="2" charset="2"/>
              <a:buNone/>
              <a:tabLst/>
              <a:defRPr/>
            </a:lvl1pPr>
          </a:lstStyle>
          <a:p>
            <a:r>
              <a:rPr lang="en-GB" dirty="0" smtClean="0"/>
              <a:t>Click to insert a picture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720000" y="1266825"/>
            <a:ext cx="3780000" cy="496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3780000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450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slid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9" hasCustomPrompt="1"/>
          </p:nvPr>
        </p:nvSpPr>
        <p:spPr>
          <a:xfrm>
            <a:off x="720000" y="1266825"/>
            <a:ext cx="1926000" cy="2484000"/>
          </a:xfrm>
          <a:solidFill>
            <a:schemeClr val="tx2"/>
          </a:solidFill>
        </p:spPr>
        <p:txBody>
          <a:bodyPr>
            <a:normAutofit/>
          </a:bodyPr>
          <a:lstStyle>
            <a:lvl1pPr marL="171450" indent="-171450" algn="l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21" hasCustomPrompt="1"/>
          </p:nvPr>
        </p:nvSpPr>
        <p:spPr>
          <a:xfrm>
            <a:off x="2646000" y="1266825"/>
            <a:ext cx="1926000" cy="2484000"/>
          </a:xfrm>
          <a:solidFill>
            <a:srgbClr val="006699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23" hasCustomPrompt="1"/>
          </p:nvPr>
        </p:nvSpPr>
        <p:spPr>
          <a:xfrm>
            <a:off x="4572000" y="1266825"/>
            <a:ext cx="1926000" cy="2484000"/>
          </a:xfrm>
          <a:solidFill>
            <a:schemeClr val="tx2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24" hasCustomPrompt="1"/>
          </p:nvPr>
        </p:nvSpPr>
        <p:spPr>
          <a:xfrm>
            <a:off x="6498000" y="1266825"/>
            <a:ext cx="1926000" cy="2484000"/>
          </a:xfrm>
          <a:solidFill>
            <a:srgbClr val="006699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27" hasCustomPrompt="1"/>
          </p:nvPr>
        </p:nvSpPr>
        <p:spPr>
          <a:xfrm>
            <a:off x="6498000" y="3748033"/>
            <a:ext cx="1926000" cy="2484000"/>
          </a:xfrm>
          <a:solidFill>
            <a:schemeClr val="tx2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28" hasCustomPrompt="1"/>
          </p:nvPr>
        </p:nvSpPr>
        <p:spPr>
          <a:xfrm>
            <a:off x="2646000" y="3748033"/>
            <a:ext cx="1926000" cy="2484000"/>
          </a:xfrm>
          <a:solidFill>
            <a:schemeClr val="tx2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29" hasCustomPrompt="1"/>
          </p:nvPr>
        </p:nvSpPr>
        <p:spPr>
          <a:xfrm>
            <a:off x="4572000" y="3748033"/>
            <a:ext cx="1926000" cy="2484000"/>
          </a:xfrm>
          <a:solidFill>
            <a:srgbClr val="006699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30" hasCustomPrompt="1"/>
          </p:nvPr>
        </p:nvSpPr>
        <p:spPr>
          <a:xfrm>
            <a:off x="720000" y="3748033"/>
            <a:ext cx="1926000" cy="2484000"/>
          </a:xfrm>
          <a:solidFill>
            <a:srgbClr val="006699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927000" y="530063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2853000" y="530063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4779000" y="530063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6705000" y="530063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927000" y="281882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2853000" y="281882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4779000" y="281882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6705000" y="281882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452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1266825"/>
            <a:ext cx="2340000" cy="4968000"/>
          </a:xfrm>
        </p:spPr>
        <p:txBody>
          <a:bodyPr tIns="0" anchor="ctr" anchorCtr="0"/>
          <a:lstStyle>
            <a:lvl1pPr marL="0" indent="0">
              <a:buNone/>
              <a:defRPr baseline="0"/>
            </a:lvl1pPr>
          </a:lstStyle>
          <a:p>
            <a:pPr lvl="0"/>
            <a:r>
              <a:rPr lang="en-GB" dirty="0" smtClean="0"/>
              <a:t>Click to add texts</a:t>
            </a:r>
            <a:endParaRPr lang="en-GB" dirty="0"/>
          </a:p>
        </p:txBody>
      </p:sp>
      <p:sp>
        <p:nvSpPr>
          <p:cNvPr id="6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3384000" y="1266825"/>
            <a:ext cx="5040000" cy="496800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GB" dirty="0" smtClean="0"/>
              <a:t>Click to insert a chart</a:t>
            </a:r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1837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able Placeholder 5"/>
          <p:cNvSpPr>
            <a:spLocks noGrp="1"/>
          </p:cNvSpPr>
          <p:nvPr>
            <p:ph type="tbl" sz="quarter" idx="12"/>
          </p:nvPr>
        </p:nvSpPr>
        <p:spPr>
          <a:xfrm>
            <a:off x="720000" y="1266825"/>
            <a:ext cx="7704000" cy="49680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GB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8265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ersonal contact inf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1682627" y="1994873"/>
            <a:ext cx="2160000" cy="21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Tx/>
              <a:buFont typeface="Wingdings" panose="05000000000000000000" pitchFamily="2" charset="2"/>
              <a:buNone/>
              <a:tabLst/>
              <a:defRPr/>
            </a:lvl1pPr>
          </a:lstStyle>
          <a:p>
            <a:r>
              <a:rPr lang="en-GB" dirty="0" smtClean="0"/>
              <a:t>Click to insert a picture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119563" y="1924537"/>
            <a:ext cx="4310062" cy="360000"/>
          </a:xfrm>
        </p:spPr>
        <p:txBody>
          <a:bodyPr anchor="b" anchorCtr="0"/>
          <a:lstStyle>
            <a:lvl1pPr marL="0" indent="0">
              <a:buNone/>
              <a:defRPr sz="2400"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Click to add the name here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119563" y="2328361"/>
            <a:ext cx="4310062" cy="648000"/>
          </a:xfrm>
        </p:spPr>
        <p:txBody>
          <a:bodyPr wrap="square"/>
          <a:lstStyle>
            <a:lvl1pPr marL="0" indent="0">
              <a:buNone/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Click to add the title here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4119563" y="3031027"/>
            <a:ext cx="4310062" cy="1260000"/>
          </a:xfrm>
        </p:spPr>
        <p:txBody>
          <a:bodyPr anchor="t" anchorCtr="0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 smtClean="0"/>
              <a:t>Click to add the contact info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4041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ing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7536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76064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08912" cy="452596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0B290DC-B9A1-47C7-9F1C-E686F426CC2A}" type="datetimeFigureOut">
              <a:rPr lang="en-US" smtClean="0"/>
              <a:t>11/23/2017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866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390" y="2011670"/>
            <a:ext cx="4800610" cy="4846330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87361" y="3878560"/>
            <a:ext cx="2808000" cy="936000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787361" y="2857480"/>
            <a:ext cx="2808000" cy="93535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r"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593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205186"/>
            <a:ext cx="471703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3645346"/>
            <a:ext cx="2664296" cy="1080120"/>
          </a:xfrm>
          <a:ln>
            <a:noFill/>
          </a:ln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2195439" y="1269082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755576" y="1269082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55576" y="2708944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195439" y="2708944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4"/>
          </p:nvPr>
        </p:nvSpPr>
        <p:spPr>
          <a:xfrm>
            <a:off x="755576" y="4150394"/>
            <a:ext cx="1368425" cy="1366838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5"/>
          </p:nvPr>
        </p:nvSpPr>
        <p:spPr>
          <a:xfrm>
            <a:off x="2195439" y="4150394"/>
            <a:ext cx="1368425" cy="1366838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5438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1670"/>
            <a:ext cx="4800610" cy="48463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3" y="2875064"/>
            <a:ext cx="2808000" cy="852043"/>
          </a:xfrm>
        </p:spPr>
        <p:txBody>
          <a:bodyPr lIns="0" tIns="0" rIns="0" bIns="0" anchor="b" anchorCtr="0">
            <a:noAutofit/>
          </a:bodyPr>
          <a:lstStyle>
            <a:lvl1pPr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3817016"/>
            <a:ext cx="2808000" cy="868172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667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1670"/>
            <a:ext cx="4800610" cy="484633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03503" y="2875064"/>
            <a:ext cx="2808000" cy="852043"/>
          </a:xfrm>
        </p:spPr>
        <p:txBody>
          <a:bodyPr lIns="0" tIns="0" rIns="0" bIns="0" anchor="b" anchorCtr="0">
            <a:noAutofit/>
          </a:bodyPr>
          <a:lstStyle>
            <a:lvl1pPr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3817016"/>
            <a:ext cx="2808000" cy="868172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179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_without pictu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721841" y="1387718"/>
            <a:ext cx="5040000" cy="2242469"/>
          </a:xfrm>
        </p:spPr>
        <p:txBody>
          <a:bodyPr lIns="0" tIns="0" rIns="0" bIns="0" anchor="b" anchorCtr="0">
            <a:noAutofit/>
          </a:bodyPr>
          <a:lstStyle>
            <a:lvl1pPr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21843" y="3768664"/>
            <a:ext cx="5040000" cy="981456"/>
          </a:xfrm>
        </p:spPr>
        <p:txBody>
          <a:bodyPr>
            <a:noAutofit/>
          </a:bodyPr>
          <a:lstStyle>
            <a:lvl1pPr marL="0" indent="0" algn="l">
              <a:lnSpc>
                <a:spcPct val="13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548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6"/>
          <p:cNvSpPr>
            <a:spLocks noGrp="1"/>
          </p:cNvSpPr>
          <p:nvPr>
            <p:ph sz="quarter" idx="12"/>
          </p:nvPr>
        </p:nvSpPr>
        <p:spPr>
          <a:xfrm>
            <a:off x="720000" y="1266825"/>
            <a:ext cx="7704000" cy="4968000"/>
          </a:xfrm>
        </p:spPr>
        <p:txBody>
          <a:bodyPr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1465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1332000" y="4404993"/>
            <a:ext cx="1080000" cy="108000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baseline="0"/>
            </a:lvl1pPr>
          </a:lstStyle>
          <a:p>
            <a:r>
              <a:rPr lang="en-GB" dirty="0" smtClean="0"/>
              <a:t>Click to insert icon</a:t>
            </a:r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5627077"/>
            <a:ext cx="2304000" cy="603259"/>
          </a:xfrm>
        </p:spPr>
        <p:txBody>
          <a:bodyPr>
            <a:noAutofit/>
          </a:bodyPr>
          <a:lstStyle>
            <a:lvl1pPr marL="0" indent="0" algn="ctr">
              <a:lnSpc>
                <a:spcPct val="120000"/>
              </a:lnSpc>
              <a:buNone/>
              <a:defRPr sz="16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Icon description</a:t>
            </a:r>
            <a:endParaRPr lang="en-GB" dirty="0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034122" y="4404993"/>
            <a:ext cx="1080000" cy="108000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baseline="0"/>
            </a:lvl1pPr>
          </a:lstStyle>
          <a:p>
            <a:r>
              <a:rPr lang="en-GB" dirty="0" smtClean="0"/>
              <a:t>Click to insert icon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3422122" y="5627077"/>
            <a:ext cx="2304000" cy="603259"/>
          </a:xfrm>
        </p:spPr>
        <p:txBody>
          <a:bodyPr>
            <a:noAutofit/>
          </a:bodyPr>
          <a:lstStyle>
            <a:lvl1pPr marL="0" indent="0" algn="ctr">
              <a:lnSpc>
                <a:spcPct val="120000"/>
              </a:lnSpc>
              <a:buNone/>
              <a:defRPr sz="16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Icon description</a:t>
            </a:r>
            <a:endParaRPr lang="en-GB" dirty="0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6737625" y="4404993"/>
            <a:ext cx="1080000" cy="108000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baseline="0"/>
            </a:lvl1pPr>
          </a:lstStyle>
          <a:p>
            <a:r>
              <a:rPr lang="en-GB" dirty="0" smtClean="0"/>
              <a:t>Click to insert icon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125625" y="5627077"/>
            <a:ext cx="2304000" cy="603259"/>
          </a:xfrm>
        </p:spPr>
        <p:txBody>
          <a:bodyPr>
            <a:noAutofit/>
          </a:bodyPr>
          <a:lstStyle>
            <a:lvl1pPr marL="0" indent="0" algn="ctr">
              <a:lnSpc>
                <a:spcPct val="120000"/>
              </a:lnSpc>
              <a:buNone/>
              <a:defRPr sz="16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Icon description</a:t>
            </a:r>
            <a:endParaRPr lang="en-GB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720000" y="1266825"/>
            <a:ext cx="7704000" cy="270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7504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720000" y="1266825"/>
            <a:ext cx="3598725" cy="496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4825275" y="1266825"/>
            <a:ext cx="3598725" cy="496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449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a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347" y="2388066"/>
            <a:ext cx="1789180" cy="1789180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3569625" y="4292858"/>
            <a:ext cx="4860000" cy="838800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buNone/>
              <a:defRPr sz="18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Click to add name, title, organization</a:t>
            </a:r>
            <a:endParaRPr lang="en-GB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3569625" y="1599646"/>
            <a:ext cx="4860000" cy="25776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2400" b="1" baseline="0"/>
            </a:lvl1pPr>
          </a:lstStyle>
          <a:p>
            <a:pPr lvl="0"/>
            <a:r>
              <a:rPr lang="en-GB" dirty="0" smtClean="0"/>
              <a:t>Click to add quotation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1614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3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24257" cy="7376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999" y="1266825"/>
            <a:ext cx="7704000" cy="496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2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957" y="184636"/>
            <a:ext cx="216000" cy="1800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320" y="6318503"/>
            <a:ext cx="106680" cy="5394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13" y="6469655"/>
            <a:ext cx="1242731" cy="187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7" r:id="rId19"/>
    <p:sldLayoutId id="2147483698" r:id="rId2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2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1pPr>
    </p:titleStyle>
    <p:bodyStyle>
      <a:lvl1pPr marL="268288" indent="-268288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>
          <a:schemeClr val="tx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1pPr>
      <a:lvl2pPr marL="536575" indent="-268288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Char char="-"/>
        <a:defRPr sz="1800" kern="1200">
          <a:solidFill>
            <a:schemeClr val="tx1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2pPr>
      <a:lvl3pPr marL="80645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>
          <a:srgbClr val="009EDE"/>
        </a:buClr>
        <a:buFont typeface="Open Sans" panose="020B0606030504020204" pitchFamily="34" charset="0"/>
        <a:buChar char="›"/>
        <a:defRPr sz="1800" kern="1200">
          <a:solidFill>
            <a:schemeClr val="tx1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3pPr>
      <a:lvl4pPr marL="1371600" indent="0" algn="l" defTabSz="914400" rtl="0" eaLnBrk="1" latinLnBrk="0" hangingPunct="1">
        <a:spcBef>
          <a:spcPct val="20000"/>
        </a:spcBef>
        <a:buFontTx/>
        <a:buNone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828800" indent="0" algn="l" defTabSz="914400" rtl="0" eaLnBrk="1" latinLnBrk="0" hangingPunct="1">
        <a:spcBef>
          <a:spcPct val="20000"/>
        </a:spcBef>
        <a:buFontTx/>
        <a:buNone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86102" y="2438401"/>
            <a:ext cx="4085898" cy="1434664"/>
          </a:xfrm>
        </p:spPr>
        <p:txBody>
          <a:bodyPr/>
          <a:lstStyle/>
          <a:p>
            <a:r>
              <a:rPr lang="en-GB" sz="2500" dirty="0">
                <a:latin typeface="+mn-lt"/>
                <a:cs typeface="Zawgyi-One" panose="020B0604030504040204" pitchFamily="34" charset="0"/>
              </a:rPr>
              <a:t>How </a:t>
            </a:r>
            <a:r>
              <a:rPr lang="en-GB" sz="2500" dirty="0" smtClean="0">
                <a:latin typeface="+mn-lt"/>
                <a:cs typeface="Zawgyi-One" panose="020B0604030504040204" pitchFamily="34" charset="0"/>
              </a:rPr>
              <a:t/>
            </a:r>
            <a:br>
              <a:rPr lang="en-GB" sz="2500" dirty="0" smtClean="0">
                <a:latin typeface="+mn-lt"/>
                <a:cs typeface="Zawgyi-One" panose="020B0604030504040204" pitchFamily="34" charset="0"/>
              </a:rPr>
            </a:br>
            <a:r>
              <a:rPr lang="en-GB" sz="2500" dirty="0" smtClean="0">
                <a:latin typeface="+mn-lt"/>
                <a:cs typeface="Zawgyi-One" panose="020B0604030504040204" pitchFamily="34" charset="0"/>
              </a:rPr>
              <a:t>Quarterly </a:t>
            </a:r>
            <a:r>
              <a:rPr lang="en-GB" sz="2500" dirty="0">
                <a:latin typeface="+mn-lt"/>
                <a:cs typeface="Zawgyi-One" panose="020B0604030504040204" pitchFamily="34" charset="0"/>
              </a:rPr>
              <a:t>Work Plans </a:t>
            </a:r>
            <a:r>
              <a:rPr lang="en-GB" sz="2500" dirty="0" smtClean="0">
                <a:latin typeface="+mn-lt"/>
                <a:cs typeface="Zawgyi-One" panose="020B0604030504040204" pitchFamily="34" charset="0"/>
              </a:rPr>
              <a:t/>
            </a:r>
            <a:br>
              <a:rPr lang="en-GB" sz="2500" dirty="0" smtClean="0">
                <a:latin typeface="+mn-lt"/>
                <a:cs typeface="Zawgyi-One" panose="020B0604030504040204" pitchFamily="34" charset="0"/>
              </a:rPr>
            </a:br>
            <a:r>
              <a:rPr lang="en-GB" sz="2500" dirty="0" smtClean="0">
                <a:latin typeface="+mn-lt"/>
                <a:cs typeface="Zawgyi-One" panose="020B0604030504040204" pitchFamily="34" charset="0"/>
              </a:rPr>
              <a:t>are built</a:t>
            </a:r>
            <a:endParaRPr lang="en-US" sz="2500" dirty="0">
              <a:latin typeface="+mn-lt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03597" y="4521876"/>
            <a:ext cx="3370465" cy="7989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1800" b="1" smtClean="0">
                <a:latin typeface="+mn-lt"/>
                <a:cs typeface="Zawgyi-One" panose="020B0604030504040204" pitchFamily="34" charset="0"/>
              </a:rPr>
              <a:t>November </a:t>
            </a:r>
            <a:r>
              <a:rPr lang="en-GB" sz="1800" b="1" dirty="0" smtClean="0">
                <a:latin typeface="+mn-lt"/>
                <a:cs typeface="Zawgyi-One" panose="020B0604030504040204" pitchFamily="34" charset="0"/>
              </a:rPr>
              <a:t>2017</a:t>
            </a:r>
          </a:p>
          <a:p>
            <a:pPr>
              <a:lnSpc>
                <a:spcPct val="150000"/>
              </a:lnSpc>
            </a:pPr>
            <a:r>
              <a:rPr lang="en-GB" sz="1800" b="1" dirty="0">
                <a:cs typeface="Zawgyi-One" panose="020B0604030504040204" pitchFamily="34" charset="0"/>
              </a:rPr>
              <a:t>Nay </a:t>
            </a:r>
            <a:r>
              <a:rPr lang="en-GB" sz="1800" b="1" dirty="0" err="1">
                <a:cs typeface="Zawgyi-One" panose="020B0604030504040204" pitchFamily="34" charset="0"/>
              </a:rPr>
              <a:t>Pyi</a:t>
            </a:r>
            <a:r>
              <a:rPr lang="en-GB" sz="1800" b="1" dirty="0">
                <a:cs typeface="Zawgyi-One" panose="020B0604030504040204" pitchFamily="34" charset="0"/>
              </a:rPr>
              <a:t> Taw</a:t>
            </a:r>
            <a:endParaRPr lang="en-US" sz="1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075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533400" y="6336268"/>
            <a:ext cx="1524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90900" y="618699"/>
            <a:ext cx="23622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GLOBAL FUND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10200" y="2473952"/>
            <a:ext cx="154504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MALARIA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962400" y="2473952"/>
            <a:ext cx="12192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TB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88760" y="2473952"/>
            <a:ext cx="154504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HIV/AIDS</a:t>
            </a:r>
            <a:endParaRPr lang="en-US" b="1" dirty="0"/>
          </a:p>
        </p:txBody>
      </p:sp>
      <p:sp>
        <p:nvSpPr>
          <p:cNvPr id="11" name="Curved Left Arrow 10"/>
          <p:cNvSpPr/>
          <p:nvPr/>
        </p:nvSpPr>
        <p:spPr>
          <a:xfrm rot="11010086">
            <a:off x="695716" y="446868"/>
            <a:ext cx="1371600" cy="221254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urved Left Arrow 11"/>
          <p:cNvSpPr/>
          <p:nvPr/>
        </p:nvSpPr>
        <p:spPr>
          <a:xfrm>
            <a:off x="7086600" y="710201"/>
            <a:ext cx="1371600" cy="221254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91097" y="1143000"/>
            <a:ext cx="461665" cy="9144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 smtClean="0"/>
              <a:t>Submit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432382" y="1096582"/>
            <a:ext cx="461665" cy="115416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/>
              <a:t>Approved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79894" y="3795359"/>
            <a:ext cx="929690" cy="27699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2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QWP (Q1)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24184" y="3788242"/>
            <a:ext cx="983459" cy="25564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2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QWP (Q4)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58165" y="3795361"/>
            <a:ext cx="983459" cy="25564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2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QWP (Q3)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92145" y="3795361"/>
            <a:ext cx="983459" cy="25564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2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QWP </a:t>
            </a:r>
            <a:r>
              <a:rPr lang="en-US" dirty="0" smtClean="0"/>
              <a:t>(Q2)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2774481" y="4114800"/>
            <a:ext cx="3572015" cy="811056"/>
            <a:chOff x="2590800" y="4114800"/>
            <a:chExt cx="3810000" cy="811056"/>
          </a:xfrm>
        </p:grpSpPr>
        <p:sp>
          <p:nvSpPr>
            <p:cNvPr id="23" name="Down Arrow 22"/>
            <p:cNvSpPr/>
            <p:nvPr/>
          </p:nvSpPr>
          <p:spPr>
            <a:xfrm>
              <a:off x="2590800" y="4114800"/>
              <a:ext cx="3810000" cy="811056"/>
            </a:xfrm>
            <a:prstGeom prst="downArrow">
              <a:avLst>
                <a:gd name="adj1" fmla="val 82239"/>
                <a:gd name="adj2" fmla="val 30168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971798" y="4234934"/>
              <a:ext cx="30480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Implement</a:t>
              </a:r>
              <a:endParaRPr lang="en-US" dirty="0"/>
            </a:p>
          </p:txBody>
        </p:sp>
      </p:grpSp>
      <p:sp>
        <p:nvSpPr>
          <p:cNvPr id="26" name="Oval 25"/>
          <p:cNvSpPr/>
          <p:nvPr/>
        </p:nvSpPr>
        <p:spPr>
          <a:xfrm>
            <a:off x="1600201" y="1278565"/>
            <a:ext cx="2077870" cy="87195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PERFORMANCE FRAMEWORK</a:t>
            </a:r>
          </a:p>
        </p:txBody>
      </p:sp>
      <p:sp>
        <p:nvSpPr>
          <p:cNvPr id="29" name="Oval 28"/>
          <p:cNvSpPr/>
          <p:nvPr/>
        </p:nvSpPr>
        <p:spPr>
          <a:xfrm>
            <a:off x="3878381" y="1278565"/>
            <a:ext cx="1331508" cy="87195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PSM PLAN</a:t>
            </a:r>
            <a:endParaRPr lang="en-US" sz="1200" b="1" dirty="0"/>
          </a:p>
        </p:txBody>
      </p:sp>
      <p:sp>
        <p:nvSpPr>
          <p:cNvPr id="30" name="Oval 29"/>
          <p:cNvSpPr/>
          <p:nvPr/>
        </p:nvSpPr>
        <p:spPr>
          <a:xfrm>
            <a:off x="5410200" y="1278565"/>
            <a:ext cx="2077870" cy="87195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ANNUAL BUDGET</a:t>
            </a:r>
            <a:endParaRPr lang="en-US" sz="12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2793983" y="2922744"/>
            <a:ext cx="3500303" cy="811056"/>
            <a:chOff x="2793983" y="2922744"/>
            <a:chExt cx="3500303" cy="811056"/>
          </a:xfrm>
        </p:grpSpPr>
        <p:sp>
          <p:nvSpPr>
            <p:cNvPr id="22" name="Down Arrow 21"/>
            <p:cNvSpPr/>
            <p:nvPr/>
          </p:nvSpPr>
          <p:spPr>
            <a:xfrm>
              <a:off x="2793983" y="2922744"/>
              <a:ext cx="3500303" cy="811056"/>
            </a:xfrm>
            <a:prstGeom prst="downArrow">
              <a:avLst>
                <a:gd name="adj1" fmla="val 82239"/>
                <a:gd name="adj2" fmla="val 30168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149224" y="3018876"/>
              <a:ext cx="2791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QWP Preparation</a:t>
              </a:r>
              <a:endParaRPr lang="en-US" dirty="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788990" y="5001904"/>
            <a:ext cx="5562600" cy="5334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2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600" dirty="0" smtClean="0">
                <a:solidFill>
                  <a:schemeClr val="tx1"/>
                </a:solidFill>
              </a:rPr>
              <a:t>Planned activities and procurement  accomplished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788990" y="6172200"/>
            <a:ext cx="5562600" cy="5078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1" dirty="0" smtClean="0"/>
              <a:t>Achievement </a:t>
            </a:r>
            <a:r>
              <a:rPr lang="en-US" b="1" dirty="0"/>
              <a:t>of </a:t>
            </a:r>
            <a:r>
              <a:rPr lang="en-US" b="1" dirty="0" err="1"/>
              <a:t>programme</a:t>
            </a:r>
            <a:r>
              <a:rPr lang="en-US" b="1" dirty="0"/>
              <a:t> </a:t>
            </a:r>
            <a:r>
              <a:rPr lang="en-US" b="1" dirty="0" smtClean="0"/>
              <a:t>targets and goals</a:t>
            </a:r>
            <a:endParaRPr lang="en-US" b="1" dirty="0"/>
          </a:p>
        </p:txBody>
      </p:sp>
      <p:sp>
        <p:nvSpPr>
          <p:cNvPr id="34" name="Down Arrow 33"/>
          <p:cNvSpPr/>
          <p:nvPr/>
        </p:nvSpPr>
        <p:spPr>
          <a:xfrm>
            <a:off x="3819383" y="5597856"/>
            <a:ext cx="1493009" cy="533400"/>
          </a:xfrm>
          <a:prstGeom prst="downArrow">
            <a:avLst>
              <a:gd name="adj1" fmla="val 82239"/>
              <a:gd name="adj2" fmla="val 301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6873352" y="2936544"/>
            <a:ext cx="2195748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Bottom up planning including What</a:t>
            </a:r>
            <a:r>
              <a:rPr lang="en-US" sz="1600" dirty="0"/>
              <a:t>, Who, Where, When, How many, How much, Which payment </a:t>
            </a:r>
            <a:r>
              <a:rPr lang="en-US" sz="1600" dirty="0" smtClean="0"/>
              <a:t>modality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08498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8" grpId="0" animBg="1"/>
      <p:bldP spid="19" grpId="0" animBg="1"/>
      <p:bldP spid="20" grpId="0" animBg="1"/>
      <p:bldP spid="21" grpId="0" animBg="1"/>
      <p:bldP spid="26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37" grpId="0" animBg="1"/>
      <p:bldP spid="37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ounded Rectangle 29"/>
          <p:cNvSpPr/>
          <p:nvPr/>
        </p:nvSpPr>
        <p:spPr>
          <a:xfrm>
            <a:off x="4096317" y="2309494"/>
            <a:ext cx="4866211" cy="455886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u="sng" dirty="0" smtClean="0">
                <a:solidFill>
                  <a:prstClr val="black"/>
                </a:solidFill>
              </a:rPr>
              <a:t>Information from QWP for implementer and FFA to conduct the activity at implementation level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Activity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Payment Modality (Direct, Reimbursement, Advance)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Period or Date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S/R/Township/Site (FFA budget allocation, Management by S/R for awareness of all activities)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Planned Budget (Per diem, Travel cost, - for disbursement; training)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Facilitators, Participants, Secretariats (For planning)</a:t>
            </a:r>
          </a:p>
        </p:txBody>
      </p:sp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867102" y="152400"/>
            <a:ext cx="8229600" cy="576064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Development of quarterly work plan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38150" y="6232961"/>
            <a:ext cx="1836222" cy="196850"/>
          </a:xfrm>
        </p:spPr>
        <p:txBody>
          <a:bodyPr/>
          <a:lstStyle/>
          <a:p>
            <a:pPr>
              <a:defRPr/>
            </a:pPr>
            <a:fld id="{A66FCED6-CABF-4A52-8753-F3288E9E815B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3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683433" y="1255992"/>
            <a:ext cx="3278967" cy="736963"/>
          </a:xfrm>
          <a:prstGeom prst="roundRect">
            <a:avLst/>
          </a:prstGeom>
          <a:solidFill>
            <a:srgbClr val="2F4913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prstClr val="white"/>
                </a:solidFill>
              </a:rPr>
              <a:t>Detail Assumptions in the Annual Budget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83433" y="2307026"/>
            <a:ext cx="3278967" cy="573459"/>
          </a:xfrm>
          <a:prstGeom prst="roundRect">
            <a:avLst/>
          </a:prstGeom>
          <a:solidFill>
            <a:srgbClr val="2F4913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prstClr val="white"/>
                </a:solidFill>
              </a:rPr>
              <a:t>Budget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83433" y="3192524"/>
            <a:ext cx="3278967" cy="1041763"/>
          </a:xfrm>
          <a:prstGeom prst="roundRect">
            <a:avLst/>
          </a:prstGeom>
          <a:solidFill>
            <a:srgbClr val="2F4913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prstClr val="white"/>
                </a:solidFill>
              </a:rPr>
              <a:t>Quarterly Work Plan </a:t>
            </a:r>
          </a:p>
          <a:p>
            <a:pPr algn="ctr"/>
            <a:r>
              <a:rPr lang="en-US" b="1" dirty="0" smtClean="0">
                <a:solidFill>
                  <a:prstClr val="white"/>
                </a:solidFill>
              </a:rPr>
              <a:t>(as per MCF SOP)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83433" y="4550988"/>
            <a:ext cx="3278967" cy="419100"/>
          </a:xfrm>
          <a:prstGeom prst="roundRect">
            <a:avLst/>
          </a:prstGeom>
          <a:solidFill>
            <a:srgbClr val="2F4913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prstClr val="white"/>
                </a:solidFill>
              </a:rPr>
              <a:t>Activity implementation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81000" y="5281455"/>
            <a:ext cx="3581400" cy="533399"/>
          </a:xfrm>
          <a:prstGeom prst="roundRect">
            <a:avLst/>
          </a:prstGeom>
          <a:solidFill>
            <a:srgbClr val="2F4913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prstClr val="white"/>
                </a:solidFill>
              </a:rPr>
              <a:t>Report (Variance Explanation)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2023509" y="2030490"/>
            <a:ext cx="580427" cy="2318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4" name="Down Arrow 33"/>
          <p:cNvSpPr/>
          <p:nvPr/>
        </p:nvSpPr>
        <p:spPr>
          <a:xfrm>
            <a:off x="2012136" y="2929124"/>
            <a:ext cx="580427" cy="2318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Down Arrow 34"/>
          <p:cNvSpPr/>
          <p:nvPr/>
        </p:nvSpPr>
        <p:spPr>
          <a:xfrm>
            <a:off x="2012136" y="4287588"/>
            <a:ext cx="580427" cy="2318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6" name="Down Arrow 35"/>
          <p:cNvSpPr/>
          <p:nvPr/>
        </p:nvSpPr>
        <p:spPr>
          <a:xfrm>
            <a:off x="2012136" y="5021323"/>
            <a:ext cx="580427" cy="2318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7" name="Down Arrow 36"/>
          <p:cNvSpPr/>
          <p:nvPr/>
        </p:nvSpPr>
        <p:spPr>
          <a:xfrm>
            <a:off x="2012136" y="5859524"/>
            <a:ext cx="580427" cy="2318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Bent Arrow 19"/>
          <p:cNvSpPr/>
          <p:nvPr/>
        </p:nvSpPr>
        <p:spPr>
          <a:xfrm>
            <a:off x="76199" y="1295400"/>
            <a:ext cx="607233" cy="4837392"/>
          </a:xfrm>
          <a:prstGeom prst="bentArrow">
            <a:avLst>
              <a:gd name="adj1" fmla="val 36823"/>
              <a:gd name="adj2" fmla="val 50000"/>
              <a:gd name="adj3" fmla="val 25000"/>
              <a:gd name="adj4" fmla="val 112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4126526" y="724705"/>
            <a:ext cx="3425268" cy="179792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Travel rates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Food and Lodging fees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Duration of activity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Number of participants (including facilitators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4099906" y="4535577"/>
            <a:ext cx="3798274" cy="2004411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u="sng" dirty="0" smtClean="0">
                <a:solidFill>
                  <a:prstClr val="black"/>
                </a:solidFill>
              </a:rPr>
              <a:t>Form and Report</a:t>
            </a:r>
          </a:p>
          <a:p>
            <a:pPr algn="ctr"/>
            <a:endParaRPr lang="en-US" b="1" u="sng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D1 </a:t>
            </a:r>
            <a:r>
              <a:rPr lang="en-US" dirty="0" smtClean="0">
                <a:solidFill>
                  <a:prstClr val="black"/>
                </a:solidFill>
              </a:rPr>
              <a:t>form/ Technical report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D2 </a:t>
            </a:r>
            <a:r>
              <a:rPr lang="en-US" dirty="0" smtClean="0">
                <a:solidFill>
                  <a:prstClr val="black"/>
                </a:solidFill>
              </a:rPr>
              <a:t>form/ Financial report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>
              <a:solidFill>
                <a:prstClr val="black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76199" y="6159064"/>
            <a:ext cx="8926775" cy="685801"/>
          </a:xfrm>
          <a:prstGeom prst="roundRect">
            <a:avLst/>
          </a:prstGeom>
          <a:solidFill>
            <a:srgbClr val="2F4913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prstClr val="white"/>
                </a:solidFill>
              </a:rPr>
              <a:t>Application of lessons learned for future planning (NSP, Annual budgeted WP)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42" name="Bent Arrow 41"/>
          <p:cNvSpPr/>
          <p:nvPr/>
        </p:nvSpPr>
        <p:spPr>
          <a:xfrm>
            <a:off x="381000" y="3597524"/>
            <a:ext cx="421467" cy="1683931"/>
          </a:xfrm>
          <a:prstGeom prst="bentArrow">
            <a:avLst>
              <a:gd name="adj1" fmla="val 36823"/>
              <a:gd name="adj2" fmla="val 50000"/>
              <a:gd name="adj3" fmla="val 25000"/>
              <a:gd name="adj4" fmla="val 112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7467600" y="3045058"/>
            <a:ext cx="1583772" cy="308773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prstClr val="white"/>
                </a:solidFill>
              </a:rPr>
              <a:t>Other Activities (Lab Support, Procurement-IEC/promotional, Maintenance, Renovation, RDS center hiring, outsourcing e.g., warehouse, insurance)</a:t>
            </a:r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4191001" y="3042634"/>
            <a:ext cx="1583772" cy="309015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prstClr val="white"/>
                </a:solidFill>
              </a:rPr>
              <a:t>Activity 1 (TRC e.g., Training, Meeting, PSM, M&amp;E, </a:t>
            </a:r>
            <a:r>
              <a:rPr lang="en-US" sz="1400" b="1" dirty="0">
                <a:solidFill>
                  <a:prstClr val="white"/>
                </a:solidFill>
              </a:rPr>
              <a:t>LLIN distribution</a:t>
            </a:r>
            <a:r>
              <a:rPr lang="en-US" sz="1400" b="1" dirty="0" smtClean="0">
                <a:solidFill>
                  <a:prstClr val="white"/>
                </a:solidFill>
              </a:rPr>
              <a:t>)- Per diem, TA or travel subsidy or fuel cost, Accommodation, Miscellaneous</a:t>
            </a:r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5825512" y="3042634"/>
            <a:ext cx="1583772" cy="309015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prstClr val="white"/>
                </a:solidFill>
              </a:rPr>
              <a:t>Activity </a:t>
            </a:r>
            <a:r>
              <a:rPr lang="en-US" sz="1400" b="1" dirty="0" smtClean="0">
                <a:solidFill>
                  <a:prstClr val="white"/>
                </a:solidFill>
              </a:rPr>
              <a:t>2 (Patient/Provider support: Travel, Incentive/Per diem)</a:t>
            </a:r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4096317" y="1617837"/>
            <a:ext cx="4971483" cy="1979687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Evaluation and planning meetings at township level with TMO, BHS &amp; IP/ </a:t>
            </a:r>
            <a:r>
              <a:rPr lang="en-US" dirty="0">
                <a:solidFill>
                  <a:schemeClr val="tx1"/>
                </a:solidFill>
              </a:rPr>
              <a:t>Intensified case detection through mobile clinics </a:t>
            </a:r>
            <a:endParaRPr lang="en-US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Incentives for </a:t>
            </a:r>
            <a:r>
              <a:rPr lang="en-US" dirty="0" smtClean="0">
                <a:solidFill>
                  <a:schemeClr val="tx1"/>
                </a:solidFill>
              </a:rPr>
              <a:t>ICMV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Renovation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350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0" grpId="1" animBg="1"/>
      <p:bldP spid="2" grpId="0" animBg="1"/>
      <p:bldP spid="7" grpId="0" animBg="1"/>
      <p:bldP spid="8" grpId="0" animBg="1"/>
      <p:bldP spid="9" grpId="0" animBg="1"/>
      <p:bldP spid="25" grpId="0" animBg="1"/>
      <p:bldP spid="10" grpId="0" animBg="1"/>
      <p:bldP spid="34" grpId="0" animBg="1"/>
      <p:bldP spid="35" grpId="0" animBg="1"/>
      <p:bldP spid="36" grpId="0" animBg="1"/>
      <p:bldP spid="37" grpId="0" animBg="1"/>
      <p:bldP spid="20" grpId="0" animBg="1"/>
      <p:bldP spid="40" grpId="0" animBg="1"/>
      <p:bldP spid="40" grpId="1" animBg="1"/>
      <p:bldP spid="32" grpId="0" animBg="1"/>
      <p:bldP spid="32" grpId="1" animBg="1"/>
      <p:bldP spid="33" grpId="0" animBg="1"/>
      <p:bldP spid="42" grpId="0" animBg="1"/>
      <p:bldP spid="26" grpId="0" animBg="1"/>
      <p:bldP spid="26" grpId="1" animBg="1"/>
      <p:bldP spid="23" grpId="0" animBg="1"/>
      <p:bldP spid="23" grpId="1" animBg="1"/>
      <p:bldP spid="24" grpId="0" animBg="1"/>
      <p:bldP spid="24" grpId="1" animBg="1"/>
      <p:bldP spid="41" grpId="0" animBg="1"/>
      <p:bldP spid="4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84" y="238594"/>
            <a:ext cx="8229600" cy="57606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3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en-US" sz="3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Preparation and requirement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688" y="762000"/>
            <a:ext cx="8493456" cy="5715000"/>
          </a:xfrm>
        </p:spPr>
        <p:txBody>
          <a:bodyPr lIns="45720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Information required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- 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the activities completion/remaining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budget (available, expenditure, balance</a:t>
            </a:r>
            <a:r>
              <a:rPr lang="en-US" sz="1800" dirty="0">
                <a:solidFill>
                  <a:schemeClr val="tx1"/>
                </a:solidFill>
              </a:rPr>
              <a:t>,</a:t>
            </a:r>
            <a:r>
              <a:rPr lang="en-US" sz="1800" dirty="0" smtClean="0">
                <a:solidFill>
                  <a:schemeClr val="tx1"/>
                </a:solidFill>
              </a:rPr>
              <a:t> pipe line expenditure) 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procurement </a:t>
            </a:r>
            <a:r>
              <a:rPr lang="en-US" sz="1800" dirty="0">
                <a:solidFill>
                  <a:schemeClr val="tx1"/>
                </a:solidFill>
              </a:rPr>
              <a:t>related </a:t>
            </a:r>
            <a:r>
              <a:rPr lang="en-US" sz="1800" dirty="0" smtClean="0">
                <a:solidFill>
                  <a:schemeClr val="tx1"/>
                </a:solidFill>
              </a:rPr>
              <a:t>activities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Activities from budget template are transformed into the work plan format, </a:t>
            </a:r>
            <a:r>
              <a:rPr lang="en-US" sz="2000" dirty="0" smtClean="0">
                <a:solidFill>
                  <a:schemeClr val="tx1"/>
                </a:solidFill>
              </a:rPr>
              <a:t>in excel, and are shared to the participants, prior </a:t>
            </a:r>
            <a:r>
              <a:rPr lang="en-US" sz="2000" dirty="0">
                <a:solidFill>
                  <a:schemeClr val="tx1"/>
                </a:solidFill>
              </a:rPr>
              <a:t>to the </a:t>
            </a:r>
            <a:r>
              <a:rPr lang="en-US" sz="2000" dirty="0" smtClean="0">
                <a:solidFill>
                  <a:schemeClr val="tx1"/>
                </a:solidFill>
              </a:rPr>
              <a:t>work plan </a:t>
            </a:r>
            <a:r>
              <a:rPr lang="en-US" sz="2000" dirty="0">
                <a:solidFill>
                  <a:schemeClr val="tx1"/>
                </a:solidFill>
              </a:rPr>
              <a:t>preparation </a:t>
            </a:r>
            <a:r>
              <a:rPr lang="en-US" sz="2000" dirty="0" smtClean="0">
                <a:solidFill>
                  <a:schemeClr val="tx1"/>
                </a:solidFill>
              </a:rPr>
              <a:t>meeting for their inputs, discussion and finalization.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Consolidation </a:t>
            </a:r>
            <a:r>
              <a:rPr lang="en-US" sz="2000" dirty="0" smtClean="0">
                <a:solidFill>
                  <a:schemeClr val="tx1"/>
                </a:solidFill>
              </a:rPr>
              <a:t>of all planned activities by all S/R following the principle of MCF SOP and approved annual budget.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Follow up/ways to expedite </a:t>
            </a:r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pending activities </a:t>
            </a:r>
            <a:r>
              <a:rPr lang="en-US" sz="2000" dirty="0" smtClean="0">
                <a:solidFill>
                  <a:schemeClr val="tx1"/>
                </a:solidFill>
              </a:rPr>
              <a:t>is also discussed during the work plan.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74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576064"/>
          </a:xfrm>
        </p:spPr>
        <p:txBody>
          <a:bodyPr>
            <a:no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08" y="832512"/>
            <a:ext cx="8534400" cy="5562600"/>
          </a:xfrm>
        </p:spPr>
        <p:txBody>
          <a:bodyPr lIns="82296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After compiling the work plan, </a:t>
            </a:r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PR UNOPS team</a:t>
            </a:r>
            <a:r>
              <a:rPr lang="en-US" sz="2000" dirty="0" smtClean="0">
                <a:solidFill>
                  <a:schemeClr val="tx1"/>
                </a:solidFill>
              </a:rPr>
              <a:t> (</a:t>
            </a:r>
            <a:r>
              <a:rPr lang="en-US" sz="2000" dirty="0" err="1" smtClean="0">
                <a:solidFill>
                  <a:schemeClr val="tx1"/>
                </a:solidFill>
              </a:rPr>
              <a:t>Programme</a:t>
            </a:r>
            <a:r>
              <a:rPr lang="en-US" sz="2000" dirty="0" smtClean="0">
                <a:solidFill>
                  <a:schemeClr val="tx1"/>
                </a:solidFill>
              </a:rPr>
              <a:t>, MCFU, PSM) review thoroughly the final product </a:t>
            </a:r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assuring</a:t>
            </a:r>
            <a:r>
              <a:rPr lang="en-US" sz="2000" dirty="0" smtClean="0">
                <a:solidFill>
                  <a:schemeClr val="tx1"/>
                </a:solidFill>
              </a:rPr>
              <a:t> that the quarterly work plan </a:t>
            </a:r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as per the MCF SOP and the GF approved budget.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tx1"/>
                </a:solidFill>
              </a:rPr>
              <a:t>At UNOPS, the 3 diseases work plan are 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consolidated</a:t>
            </a:r>
            <a:r>
              <a:rPr lang="en-US" sz="2000" dirty="0" smtClean="0">
                <a:solidFill>
                  <a:schemeClr val="tx1"/>
                </a:solidFill>
              </a:rPr>
              <a:t> and </a:t>
            </a:r>
            <a:r>
              <a:rPr lang="en-US" sz="2000" dirty="0">
                <a:solidFill>
                  <a:schemeClr val="tx1"/>
                </a:solidFill>
              </a:rPr>
              <a:t>conflict schedule for </a:t>
            </a:r>
            <a:r>
              <a:rPr lang="en-US" sz="2000" dirty="0" smtClean="0">
                <a:solidFill>
                  <a:schemeClr val="tx1"/>
                </a:solidFill>
              </a:rPr>
              <a:t>direct disbursement activities are adjusted after consulting the National </a:t>
            </a:r>
            <a:r>
              <a:rPr lang="en-US" sz="2000" dirty="0" err="1" smtClean="0">
                <a:solidFill>
                  <a:schemeClr val="tx1"/>
                </a:solidFill>
              </a:rPr>
              <a:t>Programme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tx1"/>
                </a:solidFill>
              </a:rPr>
              <a:t>The </a:t>
            </a:r>
            <a:r>
              <a:rPr lang="en-US" sz="2000" dirty="0" smtClean="0">
                <a:solidFill>
                  <a:schemeClr val="tx1"/>
                </a:solidFill>
              </a:rPr>
              <a:t>consolidated QWP is </a:t>
            </a:r>
            <a:r>
              <a:rPr lang="en-US" sz="2000" dirty="0">
                <a:solidFill>
                  <a:schemeClr val="tx1"/>
                </a:solidFill>
              </a:rPr>
              <a:t>also </a:t>
            </a:r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used for the planning of disbursement</a:t>
            </a:r>
            <a:r>
              <a:rPr lang="en-US" sz="2000" dirty="0">
                <a:solidFill>
                  <a:schemeClr val="tx1"/>
                </a:solidFill>
              </a:rPr>
              <a:t> by MCFU (amount of cash to be transferred to each </a:t>
            </a:r>
            <a:r>
              <a:rPr lang="en-US" sz="2000" dirty="0" smtClean="0">
                <a:solidFill>
                  <a:schemeClr val="tx1"/>
                </a:solidFill>
              </a:rPr>
              <a:t>FFA.)</a:t>
            </a:r>
            <a:endParaRPr lang="en-US" sz="20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Distribution of QWP </a:t>
            </a:r>
            <a:r>
              <a:rPr lang="en-US" sz="2000" dirty="0" smtClean="0">
                <a:solidFill>
                  <a:schemeClr val="tx1"/>
                </a:solidFill>
              </a:rPr>
              <a:t>to the S/R followed by sharing with the township implementing sites is done by National </a:t>
            </a:r>
            <a:r>
              <a:rPr lang="en-US" sz="2000" dirty="0" err="1" smtClean="0">
                <a:solidFill>
                  <a:schemeClr val="tx1"/>
                </a:solidFill>
              </a:rPr>
              <a:t>Programme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777254" y="235850"/>
            <a:ext cx="8229600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GB" sz="2800" b="1" kern="120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6F6F6F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7375E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3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3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en-US" sz="3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Preparation and requirement (Cont’d.,)</a:t>
            </a:r>
            <a:endParaRPr lang="en-US" sz="3200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360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902" y="242716"/>
            <a:ext cx="8229600" cy="57606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Challenges </a:t>
            </a:r>
            <a:r>
              <a:rPr lang="en-US" sz="3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to be taken care of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910" y="789296"/>
            <a:ext cx="8505498" cy="5638800"/>
          </a:xfrm>
        </p:spPr>
        <p:txBody>
          <a:bodyPr lIns="64008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During final compilation, 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too many information</a:t>
            </a:r>
            <a:r>
              <a:rPr lang="en-US" sz="2000" dirty="0" smtClean="0">
                <a:solidFill>
                  <a:schemeClr val="tx1"/>
                </a:solidFill>
              </a:rPr>
              <a:t> needs to be analyzed within limited time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tx1"/>
                </a:solidFill>
              </a:rPr>
              <a:t>F</a:t>
            </a:r>
            <a:r>
              <a:rPr lang="en-US" sz="2000" dirty="0" smtClean="0">
                <a:solidFill>
                  <a:schemeClr val="tx1"/>
                </a:solidFill>
              </a:rPr>
              <a:t>ield </a:t>
            </a:r>
            <a:r>
              <a:rPr lang="en-US" sz="2000" dirty="0">
                <a:solidFill>
                  <a:schemeClr val="tx1"/>
                </a:solidFill>
              </a:rPr>
              <a:t>level activities are </a:t>
            </a:r>
            <a:r>
              <a:rPr lang="en-US" sz="2000" dirty="0" smtClean="0">
                <a:solidFill>
                  <a:schemeClr val="tx1"/>
                </a:solidFill>
              </a:rPr>
              <a:t>planned separately and when </a:t>
            </a:r>
            <a:r>
              <a:rPr lang="en-US" sz="2000" dirty="0">
                <a:solidFill>
                  <a:schemeClr val="tx1"/>
                </a:solidFill>
              </a:rPr>
              <a:t>compiling, it sometimes results </a:t>
            </a:r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over planning</a:t>
            </a:r>
            <a:r>
              <a:rPr lang="en-US" sz="2000" dirty="0">
                <a:solidFill>
                  <a:schemeClr val="tx1"/>
                </a:solidFill>
              </a:rPr>
              <a:t> than the approved </a:t>
            </a:r>
            <a:r>
              <a:rPr lang="en-US" sz="2000" dirty="0" smtClean="0">
                <a:solidFill>
                  <a:schemeClr val="tx1"/>
                </a:solidFill>
              </a:rPr>
              <a:t>budget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Various spelling</a:t>
            </a:r>
            <a:r>
              <a:rPr lang="en-US" sz="2000" dirty="0" smtClean="0">
                <a:solidFill>
                  <a:schemeClr val="tx1"/>
                </a:solidFill>
              </a:rPr>
              <a:t> of Name of townships/hospitals/SDPs 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required time for data cleaning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Different interpretation of activities</a:t>
            </a:r>
            <a:r>
              <a:rPr lang="en-US" sz="2000" dirty="0" smtClean="0">
                <a:solidFill>
                  <a:schemeClr val="tx1"/>
                </a:solidFill>
              </a:rPr>
              <a:t> leading to planning of activities out of scope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Quarter change</a:t>
            </a:r>
            <a:r>
              <a:rPr lang="en-US" sz="2000" dirty="0" smtClean="0">
                <a:solidFill>
                  <a:schemeClr val="tx1"/>
                </a:solidFill>
              </a:rPr>
              <a:t> – need to remove from previous quarter (to avoid misinterpretation and over/under planning in the following quarters)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Difficult to get real time/updated  information</a:t>
            </a:r>
            <a:r>
              <a:rPr lang="en-US" sz="2000" dirty="0" smtClean="0">
                <a:solidFill>
                  <a:schemeClr val="tx1"/>
                </a:solidFill>
              </a:rPr>
              <a:t> on activity completion for reimbursed payment modalities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84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104" y="199584"/>
            <a:ext cx="8077200" cy="576064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Timeline of </a:t>
            </a:r>
            <a:r>
              <a:rPr lang="en-US" sz="3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quarterly work </a:t>
            </a:r>
            <a:r>
              <a:rPr lang="en-US" sz="3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plan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0081829"/>
              </p:ext>
            </p:extLst>
          </p:nvPr>
        </p:nvGraphicFramePr>
        <p:xfrm>
          <a:off x="152400" y="949656"/>
          <a:ext cx="8839200" cy="53022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85728"/>
                <a:gridCol w="606684"/>
                <a:gridCol w="606684"/>
                <a:gridCol w="606684"/>
                <a:gridCol w="606684"/>
                <a:gridCol w="606684"/>
                <a:gridCol w="606684"/>
                <a:gridCol w="606684"/>
                <a:gridCol w="606684"/>
              </a:tblGrid>
              <a:tr h="100335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Activities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February/May/</a:t>
                      </a:r>
                      <a:b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</a:b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August/November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March/Jun/</a:t>
                      </a:r>
                      <a:b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</a:b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September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/</a:t>
                      </a:r>
                    </a:p>
                    <a:p>
                      <a:pPr algn="ctr" fontAlgn="ctr"/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December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Open Sans" panose="020B0606030504020204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06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W1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Open Sans" panose="020B0606030504020204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W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2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Open Sans" panose="020B0606030504020204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W3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Open Sans" panose="020B0606030504020204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W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4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Open Sans" panose="020B0606030504020204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W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1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Open Sans" panose="020B0606030504020204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W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2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Open Sans" panose="020B0606030504020204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W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3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Open Sans" panose="020B0606030504020204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W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4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Open Sans" panose="020B0606030504020204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8914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Quarterly work plan template shared </a:t>
                      </a:r>
                      <a:r>
                        <a:rPr lang="en-GB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to State/Region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914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Quarterly </a:t>
                      </a:r>
                      <a:r>
                        <a:rPr lang="en-GB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work plan </a:t>
                      </a:r>
                      <a:r>
                        <a:rPr lang="en-GB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meeting </a:t>
                      </a:r>
                      <a:r>
                        <a:rPr lang="en-GB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held at </a:t>
                      </a:r>
                      <a:r>
                        <a:rPr lang="en-GB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Central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914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Send </a:t>
                      </a:r>
                      <a:r>
                        <a:rPr lang="en-GB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quarterly work plan </a:t>
                      </a:r>
                      <a:r>
                        <a:rPr lang="en-GB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draft file to </a:t>
                      </a:r>
                      <a:r>
                        <a:rPr lang="en-GB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Stage/Region</a:t>
                      </a:r>
                      <a:r>
                        <a:rPr lang="en-GB" sz="1800" b="1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 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Open Sans" panose="020B0606030504020204" pitchFamily="34" charset="0"/>
                        <a:cs typeface="Arial" pitchFamily="34" charset="0"/>
                      </a:endParaRP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914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Submit </a:t>
                      </a:r>
                      <a:r>
                        <a:rPr lang="en-GB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quarterly work </a:t>
                      </a:r>
                      <a:r>
                        <a:rPr lang="en-GB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p</a:t>
                      </a:r>
                      <a:r>
                        <a:rPr lang="en-GB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lan </a:t>
                      </a:r>
                      <a:r>
                        <a:rPr lang="en-GB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to </a:t>
                      </a:r>
                      <a:r>
                        <a:rPr lang="en-GB" sz="1800" b="1" kern="1200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MoHS</a:t>
                      </a:r>
                      <a:r>
                        <a:rPr lang="en-GB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 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914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Quarterly </a:t>
                      </a:r>
                      <a:r>
                        <a:rPr lang="en-GB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work plan shared </a:t>
                      </a:r>
                      <a:r>
                        <a:rPr lang="en-GB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to MCFU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4806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Final quarterly work </a:t>
                      </a:r>
                      <a:r>
                        <a:rPr lang="en-GB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p</a:t>
                      </a:r>
                      <a:r>
                        <a:rPr lang="en-GB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lan </a:t>
                      </a:r>
                      <a:r>
                        <a:rPr lang="en-GB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of </a:t>
                      </a:r>
                      <a:r>
                        <a:rPr lang="en-GB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implementing</a:t>
                      </a:r>
                      <a:r>
                        <a:rPr lang="en-GB" sz="1800" b="1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quarter </a:t>
                      </a:r>
                      <a:r>
                        <a:rPr lang="en-GB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ready to share to Central and S/R</a:t>
                      </a:r>
                    </a:p>
                  </a:txBody>
                  <a:tcPr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Open Sans" panose="020B0606030504020204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 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Open Sans" panose="020B0606030504020204" pitchFamily="34" charset="0"/>
                          <a:cs typeface="Arial" pitchFamily="34" charset="0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118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68672" y="2998867"/>
            <a:ext cx="383162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THANK YOU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045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OPS">
  <a:themeElements>
    <a:clrScheme name="UNOPS colour">
      <a:dk1>
        <a:sysClr val="windowText" lastClr="000000"/>
      </a:dk1>
      <a:lt1>
        <a:sysClr val="window" lastClr="FFFFFF"/>
      </a:lt1>
      <a:dk2>
        <a:srgbClr val="0092D1"/>
      </a:dk2>
      <a:lt2>
        <a:srgbClr val="D7D2D5"/>
      </a:lt2>
      <a:accent1>
        <a:srgbClr val="FFC72C"/>
      </a:accent1>
      <a:accent2>
        <a:srgbClr val="97D700"/>
      </a:accent2>
      <a:accent3>
        <a:srgbClr val="4EC3E0"/>
      </a:accent3>
      <a:accent4>
        <a:srgbClr val="FF6900"/>
      </a:accent4>
      <a:accent5>
        <a:srgbClr val="004976"/>
      </a:accent5>
      <a:accent6>
        <a:srgbClr val="991E66"/>
      </a:accent6>
      <a:hlink>
        <a:srgbClr val="0092D1"/>
      </a:hlink>
      <a:folHlink>
        <a:srgbClr val="0074A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UNOPS</Template>
  <TotalTime>2801</TotalTime>
  <Words>670</Words>
  <Application>Microsoft Office PowerPoint</Application>
  <PresentationFormat>On-screen Show (4:3)</PresentationFormat>
  <Paragraphs>144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UNOPS</vt:lpstr>
      <vt:lpstr>How  Quarterly Work Plans  are built</vt:lpstr>
      <vt:lpstr>PowerPoint Presentation</vt:lpstr>
      <vt:lpstr>Development of quarterly work plan</vt:lpstr>
      <vt:lpstr> Preparation and requirement</vt:lpstr>
      <vt:lpstr> </vt:lpstr>
      <vt:lpstr>Challenges to be taken care of  </vt:lpstr>
      <vt:lpstr>Timeline of quarterly work plan</vt:lpstr>
      <vt:lpstr>PowerPoint Presentation</vt:lpstr>
    </vt:vector>
  </TitlesOfParts>
  <Company>UNOPS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for SHDs, ROs, TLs, and TMOs on Managed Cash Flow- SOPs</dc:title>
  <dc:creator>Aye YUPAR</dc:creator>
  <cp:lastModifiedBy>Sai Bo Bo HTET AUNG</cp:lastModifiedBy>
  <cp:revision>243</cp:revision>
  <cp:lastPrinted>2017-10-18T13:20:52Z</cp:lastPrinted>
  <dcterms:created xsi:type="dcterms:W3CDTF">2015-02-23T03:16:56Z</dcterms:created>
  <dcterms:modified xsi:type="dcterms:W3CDTF">2017-11-23T07:43:37Z</dcterms:modified>
</cp:coreProperties>
</file>