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2" r:id="rId2"/>
    <p:sldId id="284" r:id="rId3"/>
    <p:sldId id="283" r:id="rId4"/>
    <p:sldId id="278" r:id="rId5"/>
    <p:sldId id="279" r:id="rId6"/>
    <p:sldId id="280" r:id="rId7"/>
    <p:sldId id="281" r:id="rId8"/>
    <p:sldId id="287" r:id="rId9"/>
    <p:sldId id="256" r:id="rId10"/>
    <p:sldId id="262" r:id="rId11"/>
    <p:sldId id="274" r:id="rId12"/>
    <p:sldId id="276" r:id="rId13"/>
    <p:sldId id="275" r:id="rId14"/>
    <p:sldId id="285" r:id="rId15"/>
    <p:sldId id="272" r:id="rId16"/>
    <p:sldId id="273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69" autoAdjust="0"/>
  </p:normalViewPr>
  <p:slideViewPr>
    <p:cSldViewPr>
      <p:cViewPr>
        <p:scale>
          <a:sx n="98" d="100"/>
          <a:sy n="98" d="100"/>
        </p:scale>
        <p:origin x="-56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unopsmm540001\userhome$\maungmaungs\Documents\Format_For_Presentation\Charts_P16_P2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unopsmm540001\userhome$\maungmaungs\Documents\Format_For_Presentation\Charts_P16_P23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unopsmm540001\userhome$\maungmaungs\Documents\Format_For_Presentation\Charts_P16_P26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4299264"/>
        <c:axId val="35886976"/>
      </c:barChart>
      <c:catAx>
        <c:axId val="3429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5886976"/>
        <c:crosses val="autoZero"/>
        <c:auto val="1"/>
        <c:lblAlgn val="ctr"/>
        <c:lblOffset val="100"/>
        <c:noMultiLvlLbl val="0"/>
      </c:catAx>
      <c:valAx>
        <c:axId val="3588697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4299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 b="1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80681216"/>
        <c:axId val="80724352"/>
      </c:barChart>
      <c:catAx>
        <c:axId val="8068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0724352"/>
        <c:crosses val="autoZero"/>
        <c:auto val="1"/>
        <c:lblAlgn val="ctr"/>
        <c:lblOffset val="100"/>
        <c:noMultiLvlLbl val="0"/>
      </c:catAx>
      <c:valAx>
        <c:axId val="8072435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06812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 b="1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49,780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137,404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85%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95%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81%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3,213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2,537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'P26'!$B$7:$B$19</c:f>
              <c:strCache>
                <c:ptCount val="13"/>
                <c:pt idx="0">
                  <c:v>All Forms TB</c:v>
                </c:pt>
                <c:pt idx="1">
                  <c:v>Treatment Success Rate</c:v>
                </c:pt>
                <c:pt idx="2">
                  <c:v>Lab under EQA</c:v>
                </c:pt>
                <c:pt idx="3">
                  <c:v>No stock out</c:v>
                </c:pt>
                <c:pt idx="4">
                  <c:v>PPM</c:v>
                </c:pt>
                <c:pt idx="5">
                  <c:v>CBTBC</c:v>
                </c:pt>
                <c:pt idx="6">
                  <c:v>HIV screening</c:v>
                </c:pt>
                <c:pt idx="7">
                  <c:v>ART</c:v>
                </c:pt>
                <c:pt idx="8">
                  <c:v>TB screening</c:v>
                </c:pt>
                <c:pt idx="9">
                  <c:v>IPT (PLHIV)</c:v>
                </c:pt>
                <c:pt idx="10">
                  <c:v>MDR Notified</c:v>
                </c:pt>
                <c:pt idx="11">
                  <c:v>MDR treatment</c:v>
                </c:pt>
                <c:pt idx="12">
                  <c:v>MDR Defaulter</c:v>
                </c:pt>
              </c:strCache>
            </c:strRef>
          </c:cat>
          <c:val>
            <c:numRef>
              <c:f>'P26'!$E$7:$E$19</c:f>
              <c:numCache>
                <c:formatCode>0%</c:formatCode>
                <c:ptCount val="13"/>
                <c:pt idx="0">
                  <c:v>0.84428906945981697</c:v>
                </c:pt>
                <c:pt idx="1">
                  <c:v>0.97777777777777775</c:v>
                </c:pt>
                <c:pt idx="2">
                  <c:v>1.0212765957446808</c:v>
                </c:pt>
                <c:pt idx="3">
                  <c:v>1</c:v>
                </c:pt>
                <c:pt idx="4">
                  <c:v>0.94155417730755198</c:v>
                </c:pt>
                <c:pt idx="5">
                  <c:v>1.0236220472440944</c:v>
                </c:pt>
                <c:pt idx="6">
                  <c:v>0.98888888888888893</c:v>
                </c:pt>
                <c:pt idx="7">
                  <c:v>0.75000000000000011</c:v>
                </c:pt>
                <c:pt idx="8">
                  <c:v>1</c:v>
                </c:pt>
                <c:pt idx="9">
                  <c:v>0.1</c:v>
                </c:pt>
                <c:pt idx="10">
                  <c:v>1.071383449147189</c:v>
                </c:pt>
                <c:pt idx="11">
                  <c:v>0.87555274794693616</c:v>
                </c:pt>
                <c:pt idx="12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82095488"/>
        <c:axId val="87420288"/>
      </c:barChart>
      <c:catAx>
        <c:axId val="82095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7420288"/>
        <c:crosses val="autoZero"/>
        <c:auto val="1"/>
        <c:lblAlgn val="ctr"/>
        <c:lblOffset val="100"/>
        <c:noMultiLvlLbl val="0"/>
      </c:catAx>
      <c:valAx>
        <c:axId val="87420288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2095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 b="1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0.07426</cdr:x>
      <cdr:y>0.27126</cdr:y>
    </cdr:from>
    <cdr:to>
      <cdr:x>1</cdr:x>
      <cdr:y>0.27688</cdr:y>
    </cdr:to>
    <cdr:cxnSp macro="">
      <cdr:nvCxnSpPr>
        <cdr:cNvPr id="2" name="Straight Connector 2"/>
        <cdr:cNvCxnSpPr/>
      </cdr:nvCxnSpPr>
      <cdr:spPr>
        <a:xfrm xmlns:a="http://schemas.openxmlformats.org/drawingml/2006/main" flipV="1">
          <a:off x="699647" y="1605642"/>
          <a:ext cx="8721938" cy="33247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C00000"/>
          </a:solidFill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0.90439</cdr:x>
      <cdr:y>0.10049</cdr:y>
    </cdr:from>
    <cdr:to>
      <cdr:x>0.92606</cdr:x>
      <cdr:y>0.13192</cdr:y>
    </cdr:to>
    <cdr:sp macro="" textlink="">
      <cdr:nvSpPr>
        <cdr:cNvPr id="3" name="5-Point Star 2"/>
        <cdr:cNvSpPr/>
      </cdr:nvSpPr>
      <cdr:spPr>
        <a:xfrm xmlns:a="http://schemas.openxmlformats.org/drawingml/2006/main">
          <a:off x="8520792" y="594833"/>
          <a:ext cx="204165" cy="186043"/>
        </a:xfrm>
        <a:prstGeom xmlns:a="http://schemas.openxmlformats.org/drawingml/2006/main" prst="star5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015D2-CABF-4B24-A1DE-46A7311A3ABF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56492-2FF2-41B9-B41D-3CA93D9E81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86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7EAAB-E3D8-4E0E-A1F8-843516C81F8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3757D-F198-4514-8587-EFFD4EE9B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baseline="0" dirty="0" smtClean="0"/>
              <a:t> Adjusted with 2017 target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3757D-F198-4514-8587-EFFD4EE9BC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2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Adjusted</a:t>
            </a:r>
            <a:r>
              <a:rPr lang="en-US" baseline="0" dirty="0" smtClean="0"/>
              <a:t> with 2017 target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3757D-F198-4514-8587-EFFD4EE9BC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49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BC64F-4DEC-4595-9420-C6CFD784A95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8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2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3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7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5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0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2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1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5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5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1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FC4C9-95A8-43A4-B533-E5CD82AE29A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5D83A-AF73-4528-BE59-0134A38F9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2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2017 Managed Cash Flow SOP Training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14800"/>
            <a:ext cx="7086600" cy="1143000"/>
          </a:xfrm>
        </p:spPr>
        <p:txBody>
          <a:bodyPr>
            <a:noAutofit/>
          </a:bodyPr>
          <a:lstStyle/>
          <a:p>
            <a:pPr algn="r"/>
            <a:r>
              <a:rPr lang="en-US" sz="2000" smtClean="0">
                <a:solidFill>
                  <a:schemeClr val="tx1"/>
                </a:solidFill>
              </a:rPr>
              <a:t>National </a:t>
            </a:r>
            <a:r>
              <a:rPr lang="en-US" sz="2000" dirty="0" smtClean="0">
                <a:solidFill>
                  <a:schemeClr val="tx1"/>
                </a:solidFill>
              </a:rPr>
              <a:t>TB Programme</a:t>
            </a:r>
          </a:p>
          <a:p>
            <a:pPr algn="r"/>
            <a:r>
              <a:rPr lang="en-US" sz="2000" dirty="0" smtClean="0">
                <a:solidFill>
                  <a:schemeClr val="tx1"/>
                </a:solidFill>
              </a:rPr>
              <a:t>Department of Public Health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3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Indicators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668058"/>
              </p:ext>
            </p:extLst>
          </p:nvPr>
        </p:nvGraphicFramePr>
        <p:xfrm>
          <a:off x="457200" y="1600200"/>
          <a:ext cx="8229599" cy="4942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420"/>
                <a:gridCol w="3198380"/>
                <a:gridCol w="951123"/>
                <a:gridCol w="867579"/>
                <a:gridCol w="926687"/>
                <a:gridCol w="875205"/>
                <a:gridCol w="875205"/>
              </a:tblGrid>
              <a:tr h="35664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Ind.No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r>
                        <a:rPr lang="en-US" baseline="0" dirty="0" smtClean="0"/>
                        <a:t>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</a:p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Targets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2019 Targets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Targets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TCP-1a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Number of notified cases of all forms of TB - bacteriologically confirmed plus clinically diagnosed, new and relapses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137,404</a:t>
                      </a:r>
                    </a:p>
                    <a:p>
                      <a:pPr algn="ctr"/>
                      <a:r>
                        <a:rPr lang="en-US" sz="1400" dirty="0" smtClean="0"/>
                        <a:t>(2016)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154,345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158,624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165,980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169,551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5928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TCP-2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Treatment success rate- all forms:  Percentage of all forms of TB cases (i.e. bacteriologically confirmed plus clinically diagnosed) successfully treated (cured plus treatment completed) among all forms of TB cases registered for treatment during a specified period  (Includes new and relapse cases)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85% </a:t>
                      </a:r>
                    </a:p>
                    <a:p>
                      <a:pPr algn="ctr"/>
                      <a:r>
                        <a:rPr lang="en-US" sz="1400" dirty="0" smtClean="0"/>
                        <a:t>(BC-2016)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90%*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90%*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90%*</a:t>
                      </a:r>
                      <a:endParaRPr lang="en-US" sz="1400" dirty="0"/>
                    </a:p>
                  </a:txBody>
                  <a:tcPr anchor="ctr"/>
                </a:tc>
              </a:tr>
              <a:tr h="140703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TCP-3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Percentage of laboratories showing adequate performance in external quality assurance for smear microscopy among the total number of laboratories that undertake smear microscopy during the reporting period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95%</a:t>
                      </a:r>
                    </a:p>
                    <a:p>
                      <a:pPr algn="ctr"/>
                      <a:r>
                        <a:rPr lang="en-US" sz="1400" dirty="0" smtClean="0"/>
                        <a:t>(2016)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95%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6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Indicators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506539"/>
              </p:ext>
            </p:extLst>
          </p:nvPr>
        </p:nvGraphicFramePr>
        <p:xfrm>
          <a:off x="457200" y="1295399"/>
          <a:ext cx="77724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291"/>
                <a:gridCol w="2689509"/>
                <a:gridCol w="914400"/>
                <a:gridCol w="838200"/>
                <a:gridCol w="838200"/>
                <a:gridCol w="914400"/>
                <a:gridCol w="9144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Ind.No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</a:t>
                      </a:r>
                      <a:r>
                        <a:rPr lang="en-US" baseline="0" dirty="0" smtClean="0"/>
                        <a:t>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 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 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 Targets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GB" dirty="0" smtClean="0"/>
                        <a:t>TCP-4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Percentage of reporting units reporting no stock-out of first-line anti-TB drugs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</a:p>
                    <a:p>
                      <a:pPr algn="ctr"/>
                      <a:r>
                        <a:rPr lang="en-US" dirty="0" smtClean="0"/>
                        <a:t>(2016)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TCP-5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children under 5  in contact with TB patients who began 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317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(2016)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860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1084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782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TCP-6b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TB cases (all forms) notified among key populations/ high risk groups (other than prisoners)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22363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(2016)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26,163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29,060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31,058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7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533586"/>
              </p:ext>
            </p:extLst>
          </p:nvPr>
        </p:nvGraphicFramePr>
        <p:xfrm>
          <a:off x="533400" y="1600200"/>
          <a:ext cx="81534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925"/>
                <a:gridCol w="2663086"/>
                <a:gridCol w="928189"/>
                <a:gridCol w="935445"/>
                <a:gridCol w="969555"/>
                <a:gridCol w="971731"/>
                <a:gridCol w="1009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Ind.No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Indicator</a:t>
                      </a:r>
                      <a:r>
                        <a:rPr lang="en-US" sz="1400" baseline="0" dirty="0" smtClean="0"/>
                        <a:t> Description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Baseline</a:t>
                      </a:r>
                    </a:p>
                    <a:p>
                      <a:r>
                        <a:rPr lang="en-US" sz="1400" dirty="0" smtClean="0"/>
                        <a:t>(2016)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2017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r>
                        <a:rPr lang="en-US" sz="1400" baseline="0" dirty="0" smtClean="0"/>
                        <a:t>Targets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2018 Targets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2019 Targets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2020 Targets</a:t>
                      </a:r>
                      <a:endParaRPr lang="en-US" sz="1400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TCP-7a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Number of notified TB cases, all forms, contributed by non-NTP providers - private/non-governmental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22,079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28,553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31,725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34,064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36,472</a:t>
                      </a:r>
                    </a:p>
                  </a:txBody>
                  <a:tcPr marL="9525" marR="9525" marT="9525" marB="0" anchor="ctr"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TCP-7c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Number of notified TB cases, all forms,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contributed by non-NTP providers - community referrals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19,769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18,521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23794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25953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28183</a:t>
                      </a:r>
                    </a:p>
                  </a:txBody>
                  <a:tcPr marL="9525" marR="9525" marT="9525" marB="0" anchor="ctr"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TB/HIV-5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Percentage of registered new and relapse TB patients with documented HIV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81%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90% *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90%*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90% *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TB/HIV-6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Percentage of HIV-positive new and relapse TB patients on ART during TB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71.9%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72%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58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Indicators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850448"/>
              </p:ext>
            </p:extLst>
          </p:nvPr>
        </p:nvGraphicFramePr>
        <p:xfrm>
          <a:off x="457200" y="1600200"/>
          <a:ext cx="8077200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110"/>
                <a:gridCol w="2924277"/>
                <a:gridCol w="848358"/>
                <a:gridCol w="905255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Ind.No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Indicator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 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 </a:t>
                      </a:r>
                    </a:p>
                    <a:p>
                      <a:r>
                        <a:rPr lang="en-US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</a:t>
                      </a:r>
                    </a:p>
                    <a:p>
                      <a:r>
                        <a:rPr lang="en-US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</a:p>
                    <a:p>
                      <a:r>
                        <a:rPr lang="en-US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MDR TB-2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drug resistant TB cases (RR-TB and/or MDR-TB) notified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3213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(2016)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3297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4905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5014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5115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7216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MDR TB-3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cases with  RR-TB and/or MDR-TB that began second-line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2537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(2016)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3297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3924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4349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MDR TB-4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Percentage of cases with (RR-TB and/or MDR-TB) started on treatment for MDR-TB who were lost to follow up during the first six months of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5%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(2016)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2%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M&amp;E-1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Percentage of HMIS or other routine reporting units submitting timely reports according to national guidelines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97.5%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98%*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98%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Global Fund Performance and Rating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41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FCED6-CABF-4A52-8753-F3288E9E815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" y="457200"/>
            <a:ext cx="8534400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 dirty="0">
                <a:solidFill>
                  <a:srgbClr val="6F6F6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400" dirty="0">
                <a:solidFill>
                  <a:srgbClr val="5292C9"/>
                </a:solidFill>
              </a:rPr>
              <a:t>NTP  target Vs achievements (</a:t>
            </a:r>
            <a:r>
              <a:rPr lang="en-US" sz="2400" dirty="0" smtClean="0">
                <a:solidFill>
                  <a:srgbClr val="5292C9"/>
                </a:solidFill>
              </a:rPr>
              <a:t>Jan-June 2017)</a:t>
            </a:r>
            <a:endParaRPr lang="en-US" sz="2400" dirty="0">
              <a:solidFill>
                <a:srgbClr val="5292C9"/>
              </a:solidFill>
            </a:endParaRPr>
          </a:p>
        </p:txBody>
      </p:sp>
      <p:graphicFrame>
        <p:nvGraphicFramePr>
          <p:cNvPr id="10" name="Content Placeholder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759916"/>
              </p:ext>
            </p:extLst>
          </p:nvPr>
        </p:nvGraphicFramePr>
        <p:xfrm>
          <a:off x="55179" y="1093698"/>
          <a:ext cx="9012621" cy="5383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71056"/>
              </p:ext>
            </p:extLst>
          </p:nvPr>
        </p:nvGraphicFramePr>
        <p:xfrm>
          <a:off x="-76200" y="1219200"/>
          <a:ext cx="9220200" cy="5120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205740" y="6214645"/>
            <a:ext cx="6629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  <a:cs typeface="Calibri" pitchFamily="34" charset="0"/>
              </a:rPr>
              <a:t>Achievement exceeding 120% is truncated at 120% by GFATM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457200" y="6290901"/>
            <a:ext cx="204165" cy="18604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aphicFrame>
        <p:nvGraphicFramePr>
          <p:cNvPr id="14" name="Content Placeholder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419618"/>
              </p:ext>
            </p:extLst>
          </p:nvPr>
        </p:nvGraphicFramePr>
        <p:xfrm>
          <a:off x="-138792" y="838200"/>
          <a:ext cx="9421585" cy="5550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863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 Grant Rating</a:t>
            </a:r>
            <a:r>
              <a:rPr lang="en-US" dirty="0" smtClean="0"/>
              <a:t>: Jan-June 2017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658536"/>
              </p:ext>
            </p:extLst>
          </p:nvPr>
        </p:nvGraphicFramePr>
        <p:xfrm>
          <a:off x="381000" y="1295400"/>
          <a:ext cx="2590800" cy="4524375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  <a:gridCol w="863600"/>
              </a:tblGrid>
              <a:tr h="209550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538DD5"/>
                          </a:solidFill>
                          <a:effectLst/>
                          <a:latin typeface="Arial"/>
                        </a:rPr>
                        <a:t>Calculation Table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effectLst/>
                          <a:latin typeface="Arial"/>
                        </a:rPr>
                        <a:t>Performance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 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100-90%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60-89%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30-59%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effectLst/>
                          <a:latin typeface="Arial"/>
                        </a:rPr>
                        <a:t>AVG performance on Top 10 </a:t>
                      </a:r>
                      <a:r>
                        <a:rPr lang="en-GB" sz="700" b="1" i="0" u="sng" strike="noStrike">
                          <a:effectLst/>
                          <a:latin typeface="Arial"/>
                        </a:rPr>
                        <a:t>TRAINING</a:t>
                      </a:r>
                      <a:r>
                        <a:rPr lang="en-GB" sz="700" b="1" i="0" u="none" strike="noStrike">
                          <a:effectLst/>
                          <a:latin typeface="Arial"/>
                        </a:rPr>
                        <a:t> Indicators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3524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effectLst/>
                          <a:latin typeface="Arial"/>
                        </a:rPr>
                        <a:t>AVG performance on TOP TEN indicators (including TRAINING)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effectLst/>
                          <a:latin typeface="Arial"/>
                        </a:rPr>
                        <a:t>Number of TOP TEN indicators with B2 or C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TOP TEN indicators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effectLst/>
                          <a:latin typeface="Arial"/>
                        </a:rPr>
                        <a:t>AVG performance ALL indicators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857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/>
                        </a:rPr>
                        <a:t>ALL indicators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4667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effectLst/>
                          <a:latin typeface="Arial"/>
                        </a:rPr>
                        <a:t>Intermediary Result for Quantitative Indicator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See Rating highlighted in the Matrix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472524"/>
              </p:ext>
            </p:extLst>
          </p:nvPr>
        </p:nvGraphicFramePr>
        <p:xfrm>
          <a:off x="3352802" y="1371595"/>
          <a:ext cx="5200648" cy="4450972"/>
        </p:xfrm>
        <a:graphic>
          <a:graphicData uri="http://schemas.openxmlformats.org/drawingml/2006/table">
            <a:tbl>
              <a:tblPr/>
              <a:tblGrid>
                <a:gridCol w="2090213"/>
                <a:gridCol w="622087"/>
                <a:gridCol w="622087"/>
                <a:gridCol w="622087"/>
                <a:gridCol w="622087"/>
                <a:gridCol w="622087"/>
              </a:tblGrid>
              <a:tr h="363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 dirty="0">
                          <a:solidFill>
                            <a:srgbClr val="538DD5"/>
                          </a:solidFill>
                          <a:effectLst/>
                          <a:latin typeface="Arial"/>
                        </a:rPr>
                        <a:t>Quantitative Indicator Rating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sng" strike="noStrike">
                        <a:solidFill>
                          <a:srgbClr val="538DD5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sng" strike="noStrike">
                        <a:solidFill>
                          <a:srgbClr val="538DD5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sng" strike="noStrike">
                        <a:solidFill>
                          <a:srgbClr val="538DD5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sng" strike="noStrike">
                        <a:solidFill>
                          <a:srgbClr val="538DD5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sng" strike="noStrike">
                        <a:solidFill>
                          <a:srgbClr val="538DD5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32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effectLst/>
                          <a:latin typeface="Arial"/>
                        </a:rPr>
                        <a:t>ALL indicators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Top 10 Indicators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CCEC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/>
                        </a:rPr>
                        <a:t>A1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00B0F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86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00B0F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597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GB" sz="1000" b="1" i="0" u="sng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Important</a:t>
                      </a:r>
                      <a:r>
                        <a:rPr lang="en-GB" sz="10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: The calculated INDICATOR RATING for a grant cannot equal A1 or A2 if one or more “Top 10 Indicator” or “Top 10 equivalent Indicator” is rated B2 or C (i.e., less than 60% achievement). Please fill in the Intermediate Result given by the Matrix in the box below, in order to get the final Quantitative Rating.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Intermediate Quantitative Rating result from the Matrix above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/>
                        </a:rPr>
                        <a:t>A2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6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Final Quantitative Rating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7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8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143000"/>
            <a:ext cx="3462828" cy="3944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514600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kind attention!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19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Presentation outline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09600" y="2971800"/>
            <a:ext cx="7924800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1. Detailed work plan with examples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2. M&amp;E indicators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3. GF_NFM performance and rating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/>
              <a:t>Detailed NTP Work Plan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1752600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chemeClr val="tx1"/>
                </a:solidFill>
              </a:rPr>
              <a:t>Bottom up plan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chemeClr val="tx1"/>
                </a:solidFill>
              </a:rPr>
              <a:t>Based on previous year situation(challenges, good achievement) and programme requirement . Then Plan for current year.</a:t>
            </a:r>
          </a:p>
          <a:p>
            <a:pPr marL="342900" indent="-342900" algn="l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8686800" cy="449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2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8686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1"/>
            <a:ext cx="8686800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868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74638"/>
            <a:ext cx="6172200" cy="585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1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Global Fund TB Indicators and Targets</a:t>
            </a:r>
            <a:br>
              <a:rPr lang="en-US" sz="3600" dirty="0" smtClean="0"/>
            </a:br>
            <a:r>
              <a:rPr lang="en-US" sz="3600" dirty="0" smtClean="0"/>
              <a:t>(2018-20)</a:t>
            </a:r>
            <a:endParaRPr lang="en-US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12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NOPS Powerpoint">
    <a:dk1>
      <a:srgbClr val="373737"/>
    </a:dk1>
    <a:lt1>
      <a:sysClr val="window" lastClr="FFFFFF"/>
    </a:lt1>
    <a:dk2>
      <a:srgbClr val="5292C9"/>
    </a:dk2>
    <a:lt2>
      <a:srgbClr val="DEDEDE"/>
    </a:lt2>
    <a:accent1>
      <a:srgbClr val="5292C9"/>
    </a:accent1>
    <a:accent2>
      <a:srgbClr val="4D4D4D"/>
    </a:accent2>
    <a:accent3>
      <a:srgbClr val="F7941E"/>
    </a:accent3>
    <a:accent4>
      <a:srgbClr val="990000"/>
    </a:accent4>
    <a:accent5>
      <a:srgbClr val="6DAA2D"/>
    </a:accent5>
    <a:accent6>
      <a:srgbClr val="542378"/>
    </a:accent6>
    <a:hlink>
      <a:srgbClr val="5292C9"/>
    </a:hlink>
    <a:folHlink>
      <a:srgbClr val="9DBED3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UNOPS Powerpoint">
    <a:dk1>
      <a:srgbClr val="373737"/>
    </a:dk1>
    <a:lt1>
      <a:sysClr val="window" lastClr="FFFFFF"/>
    </a:lt1>
    <a:dk2>
      <a:srgbClr val="5292C9"/>
    </a:dk2>
    <a:lt2>
      <a:srgbClr val="DEDEDE"/>
    </a:lt2>
    <a:accent1>
      <a:srgbClr val="5292C9"/>
    </a:accent1>
    <a:accent2>
      <a:srgbClr val="4D4D4D"/>
    </a:accent2>
    <a:accent3>
      <a:srgbClr val="F7941E"/>
    </a:accent3>
    <a:accent4>
      <a:srgbClr val="990000"/>
    </a:accent4>
    <a:accent5>
      <a:srgbClr val="6DAA2D"/>
    </a:accent5>
    <a:accent6>
      <a:srgbClr val="542378"/>
    </a:accent6>
    <a:hlink>
      <a:srgbClr val="5292C9"/>
    </a:hlink>
    <a:folHlink>
      <a:srgbClr val="9DBED3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UNOPS Powerpoint">
    <a:dk1>
      <a:srgbClr val="373737"/>
    </a:dk1>
    <a:lt1>
      <a:sysClr val="window" lastClr="FFFFFF"/>
    </a:lt1>
    <a:dk2>
      <a:srgbClr val="5292C9"/>
    </a:dk2>
    <a:lt2>
      <a:srgbClr val="DEDEDE"/>
    </a:lt2>
    <a:accent1>
      <a:srgbClr val="5292C9"/>
    </a:accent1>
    <a:accent2>
      <a:srgbClr val="4D4D4D"/>
    </a:accent2>
    <a:accent3>
      <a:srgbClr val="F7941E"/>
    </a:accent3>
    <a:accent4>
      <a:srgbClr val="990000"/>
    </a:accent4>
    <a:accent5>
      <a:srgbClr val="6DAA2D"/>
    </a:accent5>
    <a:accent6>
      <a:srgbClr val="542378"/>
    </a:accent6>
    <a:hlink>
      <a:srgbClr val="5292C9"/>
    </a:hlink>
    <a:folHlink>
      <a:srgbClr val="9DBED3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2739</TotalTime>
  <Words>804</Words>
  <Application>Microsoft Office PowerPoint</Application>
  <PresentationFormat>On-screen Show (4:3)</PresentationFormat>
  <Paragraphs>248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2017 Managed Cash Flow SOP Training</vt:lpstr>
      <vt:lpstr>Presentation outline</vt:lpstr>
      <vt:lpstr>Detailed NTP Work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Global Fund TB Indicators and Targets (2018-20)</vt:lpstr>
      <vt:lpstr>Output Indicators</vt:lpstr>
      <vt:lpstr>Output Indicators</vt:lpstr>
      <vt:lpstr>Output Indicators</vt:lpstr>
      <vt:lpstr>Output Indicators</vt:lpstr>
      <vt:lpstr>Global Fund Performance and Rating</vt:lpstr>
      <vt:lpstr>PowerPoint Presentation</vt:lpstr>
      <vt:lpstr>TB Grant Rating: Jan-June 2017</vt:lpstr>
      <vt:lpstr>Thank you for your kind attention!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Fund Indicators</dc:title>
  <dc:creator>Maung Maung SEIN</dc:creator>
  <cp:lastModifiedBy>Sai Bo Bo HTET AUNG</cp:lastModifiedBy>
  <cp:revision>139</cp:revision>
  <cp:lastPrinted>2017-10-19T11:33:11Z</cp:lastPrinted>
  <dcterms:created xsi:type="dcterms:W3CDTF">2017-01-19T04:24:11Z</dcterms:created>
  <dcterms:modified xsi:type="dcterms:W3CDTF">2017-11-23T07:46:02Z</dcterms:modified>
</cp:coreProperties>
</file>