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handoutMasterIdLst>
    <p:handoutMasterId r:id="rId17"/>
  </p:handoutMasterIdLst>
  <p:sldIdLst>
    <p:sldId id="424" r:id="rId2"/>
    <p:sldId id="413" r:id="rId3"/>
    <p:sldId id="412" r:id="rId4"/>
    <p:sldId id="414" r:id="rId5"/>
    <p:sldId id="415" r:id="rId6"/>
    <p:sldId id="410" r:id="rId7"/>
    <p:sldId id="417" r:id="rId8"/>
    <p:sldId id="421" r:id="rId9"/>
    <p:sldId id="418" r:id="rId10"/>
    <p:sldId id="419" r:id="rId11"/>
    <p:sldId id="420" r:id="rId12"/>
    <p:sldId id="422" r:id="rId13"/>
    <p:sldId id="423" r:id="rId14"/>
    <p:sldId id="308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259" autoAdjust="0"/>
  </p:normalViewPr>
  <p:slideViewPr>
    <p:cSldViewPr>
      <p:cViewPr varScale="1">
        <p:scale>
          <a:sx n="56" d="100"/>
          <a:sy n="56" d="100"/>
        </p:scale>
        <p:origin x="-78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45D58-8011-42BF-BA65-B90CC0F4F116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438C6-7102-4ACD-94C0-5AC003E7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07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9B83D-E4D8-4264-8BF9-5F1A16991CF2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D29E-F719-4B36-A361-970C4B0B2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74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F4BDE2-E1A5-4936-84E4-92F4DEAC3AE5}" type="slidenum">
              <a:rPr lang="en-US" smtClean="0"/>
              <a:pPr eaLnBrk="1" hangingPunct="1"/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_ES&amp;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79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6825" y="3009900"/>
            <a:ext cx="3348000" cy="2177562"/>
          </a:xfrm>
        </p:spPr>
        <p:txBody>
          <a:bodyPr anchor="t" anchorCtr="0"/>
          <a:lstStyle>
            <a:lvl1pPr>
              <a:lnSpc>
                <a:spcPct val="120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076825" y="1723292"/>
            <a:ext cx="3348000" cy="1153258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aseline="0">
                <a:solidFill>
                  <a:srgbClr val="009EDE"/>
                </a:solidFill>
              </a:defRPr>
            </a:lvl1pPr>
            <a:lvl2pPr marL="268287" indent="0">
              <a:buNone/>
              <a:defRPr/>
            </a:lvl2pPr>
            <a:lvl3pPr marL="57785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 smtClean="0"/>
              <a:t>Click to add section number</a:t>
            </a:r>
          </a:p>
        </p:txBody>
      </p:sp>
    </p:spTree>
    <p:extLst>
      <p:ext uri="{BB962C8B-B14F-4D97-AF65-F5344CB8AC3E}">
        <p14:creationId xmlns:p14="http://schemas.microsoft.com/office/powerpoint/2010/main" val="14933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720724" y="1266825"/>
            <a:ext cx="2995200" cy="2877488"/>
          </a:xfrm>
          <a:custGeom>
            <a:avLst/>
            <a:gdLst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874660 w 2998800"/>
              <a:gd name="connsiteY10" fmla="*/ 3223800 h 2865600"/>
              <a:gd name="connsiteX11" fmla="*/ 499800 w 2998800"/>
              <a:gd name="connsiteY11" fmla="*/ 286560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3223800"/>
              <a:gd name="connsiteX1" fmla="*/ 499800 w 2998800"/>
              <a:gd name="connsiteY1" fmla="*/ 0 h 3223800"/>
              <a:gd name="connsiteX2" fmla="*/ 499800 w 2998800"/>
              <a:gd name="connsiteY2" fmla="*/ 0 h 3223800"/>
              <a:gd name="connsiteX3" fmla="*/ 1249500 w 2998800"/>
              <a:gd name="connsiteY3" fmla="*/ 0 h 3223800"/>
              <a:gd name="connsiteX4" fmla="*/ 2998800 w 2998800"/>
              <a:gd name="connsiteY4" fmla="*/ 0 h 3223800"/>
              <a:gd name="connsiteX5" fmla="*/ 2998800 w 2998800"/>
              <a:gd name="connsiteY5" fmla="*/ 1671600 h 3223800"/>
              <a:gd name="connsiteX6" fmla="*/ 2998800 w 2998800"/>
              <a:gd name="connsiteY6" fmla="*/ 1671600 h 3223800"/>
              <a:gd name="connsiteX7" fmla="*/ 2998800 w 2998800"/>
              <a:gd name="connsiteY7" fmla="*/ 2388000 h 3223800"/>
              <a:gd name="connsiteX8" fmla="*/ 2998800 w 2998800"/>
              <a:gd name="connsiteY8" fmla="*/ 2865600 h 3223800"/>
              <a:gd name="connsiteX9" fmla="*/ 1249500 w 2998800"/>
              <a:gd name="connsiteY9" fmla="*/ 2865600 h 3223800"/>
              <a:gd name="connsiteX10" fmla="*/ 874660 w 2998800"/>
              <a:gd name="connsiteY10" fmla="*/ 3223800 h 3223800"/>
              <a:gd name="connsiteX11" fmla="*/ 122610 w 2998800"/>
              <a:gd name="connsiteY11" fmla="*/ 2743680 h 3223800"/>
              <a:gd name="connsiteX12" fmla="*/ 0 w 2998800"/>
              <a:gd name="connsiteY12" fmla="*/ 2865600 h 3223800"/>
              <a:gd name="connsiteX13" fmla="*/ 0 w 2998800"/>
              <a:gd name="connsiteY13" fmla="*/ 2388000 h 3223800"/>
              <a:gd name="connsiteX14" fmla="*/ 0 w 2998800"/>
              <a:gd name="connsiteY14" fmla="*/ 1671600 h 3223800"/>
              <a:gd name="connsiteX15" fmla="*/ 0 w 2998800"/>
              <a:gd name="connsiteY15" fmla="*/ 1671600 h 3223800"/>
              <a:gd name="connsiteX16" fmla="*/ 0 w 2998800"/>
              <a:gd name="connsiteY16" fmla="*/ 0 h 32238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22610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77132"/>
              <a:gd name="connsiteX1" fmla="*/ 499800 w 2998800"/>
              <a:gd name="connsiteY1" fmla="*/ 0 h 2877132"/>
              <a:gd name="connsiteX2" fmla="*/ 499800 w 2998800"/>
              <a:gd name="connsiteY2" fmla="*/ 0 h 2877132"/>
              <a:gd name="connsiteX3" fmla="*/ 1249500 w 2998800"/>
              <a:gd name="connsiteY3" fmla="*/ 0 h 2877132"/>
              <a:gd name="connsiteX4" fmla="*/ 2998800 w 2998800"/>
              <a:gd name="connsiteY4" fmla="*/ 0 h 2877132"/>
              <a:gd name="connsiteX5" fmla="*/ 2998800 w 2998800"/>
              <a:gd name="connsiteY5" fmla="*/ 1671600 h 2877132"/>
              <a:gd name="connsiteX6" fmla="*/ 2998800 w 2998800"/>
              <a:gd name="connsiteY6" fmla="*/ 1671600 h 2877132"/>
              <a:gd name="connsiteX7" fmla="*/ 2998800 w 2998800"/>
              <a:gd name="connsiteY7" fmla="*/ 2388000 h 2877132"/>
              <a:gd name="connsiteX8" fmla="*/ 2998800 w 2998800"/>
              <a:gd name="connsiteY8" fmla="*/ 2865600 h 2877132"/>
              <a:gd name="connsiteX9" fmla="*/ 1249500 w 2998800"/>
              <a:gd name="connsiteY9" fmla="*/ 2865600 h 2877132"/>
              <a:gd name="connsiteX10" fmla="*/ 251662 w 2998800"/>
              <a:gd name="connsiteY10" fmla="*/ 2877132 h 2877132"/>
              <a:gd name="connsiteX11" fmla="*/ 130147 w 2998800"/>
              <a:gd name="connsiteY11" fmla="*/ 2743680 h 2877132"/>
              <a:gd name="connsiteX12" fmla="*/ 0 w 2998800"/>
              <a:gd name="connsiteY12" fmla="*/ 2865600 h 2877132"/>
              <a:gd name="connsiteX13" fmla="*/ 0 w 2998800"/>
              <a:gd name="connsiteY13" fmla="*/ 2388000 h 2877132"/>
              <a:gd name="connsiteX14" fmla="*/ 0 w 2998800"/>
              <a:gd name="connsiteY14" fmla="*/ 1671600 h 2877132"/>
              <a:gd name="connsiteX15" fmla="*/ 0 w 2998800"/>
              <a:gd name="connsiteY15" fmla="*/ 1671600 h 2877132"/>
              <a:gd name="connsiteX16" fmla="*/ 0 w 2998800"/>
              <a:gd name="connsiteY16" fmla="*/ 0 h 2877132"/>
              <a:gd name="connsiteX0" fmla="*/ 0 w 2998800"/>
              <a:gd name="connsiteY0" fmla="*/ 0 h 2869596"/>
              <a:gd name="connsiteX1" fmla="*/ 499800 w 2998800"/>
              <a:gd name="connsiteY1" fmla="*/ 0 h 2869596"/>
              <a:gd name="connsiteX2" fmla="*/ 499800 w 2998800"/>
              <a:gd name="connsiteY2" fmla="*/ 0 h 2869596"/>
              <a:gd name="connsiteX3" fmla="*/ 1249500 w 2998800"/>
              <a:gd name="connsiteY3" fmla="*/ 0 h 2869596"/>
              <a:gd name="connsiteX4" fmla="*/ 2998800 w 2998800"/>
              <a:gd name="connsiteY4" fmla="*/ 0 h 2869596"/>
              <a:gd name="connsiteX5" fmla="*/ 2998800 w 2998800"/>
              <a:gd name="connsiteY5" fmla="*/ 1671600 h 2869596"/>
              <a:gd name="connsiteX6" fmla="*/ 2998800 w 2998800"/>
              <a:gd name="connsiteY6" fmla="*/ 1671600 h 2869596"/>
              <a:gd name="connsiteX7" fmla="*/ 2998800 w 2998800"/>
              <a:gd name="connsiteY7" fmla="*/ 2388000 h 2869596"/>
              <a:gd name="connsiteX8" fmla="*/ 2998800 w 2998800"/>
              <a:gd name="connsiteY8" fmla="*/ 2865600 h 2869596"/>
              <a:gd name="connsiteX9" fmla="*/ 1249500 w 2998800"/>
              <a:gd name="connsiteY9" fmla="*/ 2865600 h 2869596"/>
              <a:gd name="connsiteX10" fmla="*/ 254174 w 2998800"/>
              <a:gd name="connsiteY10" fmla="*/ 2869596 h 2869596"/>
              <a:gd name="connsiteX11" fmla="*/ 130147 w 2998800"/>
              <a:gd name="connsiteY11" fmla="*/ 2743680 h 2869596"/>
              <a:gd name="connsiteX12" fmla="*/ 0 w 2998800"/>
              <a:gd name="connsiteY12" fmla="*/ 2865600 h 2869596"/>
              <a:gd name="connsiteX13" fmla="*/ 0 w 2998800"/>
              <a:gd name="connsiteY13" fmla="*/ 2388000 h 2869596"/>
              <a:gd name="connsiteX14" fmla="*/ 0 w 2998800"/>
              <a:gd name="connsiteY14" fmla="*/ 1671600 h 2869596"/>
              <a:gd name="connsiteX15" fmla="*/ 0 w 2998800"/>
              <a:gd name="connsiteY15" fmla="*/ 1671600 h 2869596"/>
              <a:gd name="connsiteX16" fmla="*/ 0 w 2998800"/>
              <a:gd name="connsiteY16" fmla="*/ 0 h 2869596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33667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7093"/>
              <a:gd name="connsiteX1" fmla="*/ 499800 w 2998800"/>
              <a:gd name="connsiteY1" fmla="*/ 0 h 2867093"/>
              <a:gd name="connsiteX2" fmla="*/ 499800 w 2998800"/>
              <a:gd name="connsiteY2" fmla="*/ 0 h 2867093"/>
              <a:gd name="connsiteX3" fmla="*/ 1249500 w 2998800"/>
              <a:gd name="connsiteY3" fmla="*/ 0 h 2867093"/>
              <a:gd name="connsiteX4" fmla="*/ 2998800 w 2998800"/>
              <a:gd name="connsiteY4" fmla="*/ 0 h 2867093"/>
              <a:gd name="connsiteX5" fmla="*/ 2998800 w 2998800"/>
              <a:gd name="connsiteY5" fmla="*/ 1671600 h 2867093"/>
              <a:gd name="connsiteX6" fmla="*/ 2998800 w 2998800"/>
              <a:gd name="connsiteY6" fmla="*/ 1671600 h 2867093"/>
              <a:gd name="connsiteX7" fmla="*/ 2998800 w 2998800"/>
              <a:gd name="connsiteY7" fmla="*/ 2388000 h 2867093"/>
              <a:gd name="connsiteX8" fmla="*/ 2998800 w 2998800"/>
              <a:gd name="connsiteY8" fmla="*/ 2865600 h 2867093"/>
              <a:gd name="connsiteX9" fmla="*/ 1249500 w 2998800"/>
              <a:gd name="connsiteY9" fmla="*/ 2865600 h 2867093"/>
              <a:gd name="connsiteX10" fmla="*/ 261710 w 2998800"/>
              <a:gd name="connsiteY10" fmla="*/ 2867093 h 2867093"/>
              <a:gd name="connsiteX11" fmla="*/ 130147 w 2998800"/>
              <a:gd name="connsiteY11" fmla="*/ 2733667 h 2867093"/>
              <a:gd name="connsiteX12" fmla="*/ 0 w 2998800"/>
              <a:gd name="connsiteY12" fmla="*/ 2865600 h 2867093"/>
              <a:gd name="connsiteX13" fmla="*/ 0 w 2998800"/>
              <a:gd name="connsiteY13" fmla="*/ 2388000 h 2867093"/>
              <a:gd name="connsiteX14" fmla="*/ 0 w 2998800"/>
              <a:gd name="connsiteY14" fmla="*/ 1671600 h 2867093"/>
              <a:gd name="connsiteX15" fmla="*/ 0 w 2998800"/>
              <a:gd name="connsiteY15" fmla="*/ 1671600 h 2867093"/>
              <a:gd name="connsiteX16" fmla="*/ 0 w 2998800"/>
              <a:gd name="connsiteY16" fmla="*/ 0 h 286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800" h="2867093">
                <a:moveTo>
                  <a:pt x="0" y="0"/>
                </a:moveTo>
                <a:lnTo>
                  <a:pt x="499800" y="0"/>
                </a:lnTo>
                <a:lnTo>
                  <a:pt x="499800" y="0"/>
                </a:lnTo>
                <a:lnTo>
                  <a:pt x="1249500" y="0"/>
                </a:lnTo>
                <a:lnTo>
                  <a:pt x="2998800" y="0"/>
                </a:lnTo>
                <a:lnTo>
                  <a:pt x="2998800" y="1671600"/>
                </a:lnTo>
                <a:lnTo>
                  <a:pt x="2998800" y="1671600"/>
                </a:lnTo>
                <a:lnTo>
                  <a:pt x="2998800" y="2388000"/>
                </a:lnTo>
                <a:lnTo>
                  <a:pt x="2998800" y="2865600"/>
                </a:lnTo>
                <a:lnTo>
                  <a:pt x="1249500" y="2865600"/>
                </a:lnTo>
                <a:lnTo>
                  <a:pt x="261710" y="2867093"/>
                </a:lnTo>
                <a:lnTo>
                  <a:pt x="130147" y="2733667"/>
                </a:lnTo>
                <a:lnTo>
                  <a:pt x="0" y="2865600"/>
                </a:lnTo>
                <a:lnTo>
                  <a:pt x="0" y="2388000"/>
                </a:lnTo>
                <a:lnTo>
                  <a:pt x="0" y="1671600"/>
                </a:lnTo>
                <a:lnTo>
                  <a:pt x="0" y="16716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 hasCustomPrompt="1"/>
          </p:nvPr>
        </p:nvSpPr>
        <p:spPr>
          <a:xfrm>
            <a:off x="3707999" y="1266823"/>
            <a:ext cx="4716000" cy="4968000"/>
          </a:xfrm>
          <a:custGeom>
            <a:avLst/>
            <a:gdLst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375516 w 4716000"/>
              <a:gd name="connsiteY10" fmla="*/ 5670000 h 5040000"/>
              <a:gd name="connsiteX11" fmla="*/ 786000 w 4716000"/>
              <a:gd name="connsiteY11" fmla="*/ 5040000 h 5040000"/>
              <a:gd name="connsiteX12" fmla="*/ 0 w 4716000"/>
              <a:gd name="connsiteY12" fmla="*/ 50400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786000 w 4716000"/>
              <a:gd name="connsiteY11" fmla="*/ 5040000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134213 w 4716000"/>
              <a:gd name="connsiteY11" fmla="*/ 4907111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4990 w 4716000"/>
              <a:gd name="connsiteY10" fmla="*/ 503403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14317 w 4730317"/>
              <a:gd name="connsiteY0" fmla="*/ 0 h 5040000"/>
              <a:gd name="connsiteX1" fmla="*/ 800317 w 4730317"/>
              <a:gd name="connsiteY1" fmla="*/ 0 h 5040000"/>
              <a:gd name="connsiteX2" fmla="*/ 800317 w 4730317"/>
              <a:gd name="connsiteY2" fmla="*/ 0 h 5040000"/>
              <a:gd name="connsiteX3" fmla="*/ 1979317 w 4730317"/>
              <a:gd name="connsiteY3" fmla="*/ 0 h 5040000"/>
              <a:gd name="connsiteX4" fmla="*/ 4730317 w 4730317"/>
              <a:gd name="connsiteY4" fmla="*/ 0 h 5040000"/>
              <a:gd name="connsiteX5" fmla="*/ 4730317 w 4730317"/>
              <a:gd name="connsiteY5" fmla="*/ 2940000 h 5040000"/>
              <a:gd name="connsiteX6" fmla="*/ 4730317 w 4730317"/>
              <a:gd name="connsiteY6" fmla="*/ 2940000 h 5040000"/>
              <a:gd name="connsiteX7" fmla="*/ 4730317 w 4730317"/>
              <a:gd name="connsiteY7" fmla="*/ 4200000 h 5040000"/>
              <a:gd name="connsiteX8" fmla="*/ 4730317 w 4730317"/>
              <a:gd name="connsiteY8" fmla="*/ 5040000 h 5040000"/>
              <a:gd name="connsiteX9" fmla="*/ 1979317 w 4730317"/>
              <a:gd name="connsiteY9" fmla="*/ 5040000 h 5040000"/>
              <a:gd name="connsiteX10" fmla="*/ 0 w 4730317"/>
              <a:gd name="connsiteY10" fmla="*/ 5034034 h 5040000"/>
              <a:gd name="connsiteX11" fmla="*/ 148530 w 4730317"/>
              <a:gd name="connsiteY11" fmla="*/ 4907111 h 5040000"/>
              <a:gd name="connsiteX12" fmla="*/ 14317 w 4730317"/>
              <a:gd name="connsiteY12" fmla="*/ 4767894 h 5040000"/>
              <a:gd name="connsiteX13" fmla="*/ 14317 w 4730317"/>
              <a:gd name="connsiteY13" fmla="*/ 4200000 h 5040000"/>
              <a:gd name="connsiteX14" fmla="*/ 14317 w 4730317"/>
              <a:gd name="connsiteY14" fmla="*/ 2940000 h 5040000"/>
              <a:gd name="connsiteX15" fmla="*/ 14317 w 4730317"/>
              <a:gd name="connsiteY15" fmla="*/ 2940000 h 5040000"/>
              <a:gd name="connsiteX16" fmla="*/ 14317 w 473031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234665 w 4716000"/>
              <a:gd name="connsiteY10" fmla="*/ 501538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1581 w 4716000"/>
              <a:gd name="connsiteY10" fmla="*/ 503254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744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90 w 4716677"/>
              <a:gd name="connsiteY11" fmla="*/ 4907111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42244 w 4716677"/>
              <a:gd name="connsiteY11" fmla="*/ 4909563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89 w 4716677"/>
              <a:gd name="connsiteY11" fmla="*/ 4914466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39896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08027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5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774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4992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48302 w 4764302"/>
              <a:gd name="connsiteY0" fmla="*/ 0 h 5040000"/>
              <a:gd name="connsiteX1" fmla="*/ 834302 w 4764302"/>
              <a:gd name="connsiteY1" fmla="*/ 0 h 5040000"/>
              <a:gd name="connsiteX2" fmla="*/ 834302 w 4764302"/>
              <a:gd name="connsiteY2" fmla="*/ 0 h 5040000"/>
              <a:gd name="connsiteX3" fmla="*/ 2013302 w 4764302"/>
              <a:gd name="connsiteY3" fmla="*/ 0 h 5040000"/>
              <a:gd name="connsiteX4" fmla="*/ 4764302 w 4764302"/>
              <a:gd name="connsiteY4" fmla="*/ 0 h 5040000"/>
              <a:gd name="connsiteX5" fmla="*/ 4764302 w 4764302"/>
              <a:gd name="connsiteY5" fmla="*/ 2940000 h 5040000"/>
              <a:gd name="connsiteX6" fmla="*/ 4764302 w 4764302"/>
              <a:gd name="connsiteY6" fmla="*/ 2940000 h 5040000"/>
              <a:gd name="connsiteX7" fmla="*/ 4764302 w 4764302"/>
              <a:gd name="connsiteY7" fmla="*/ 4200000 h 5040000"/>
              <a:gd name="connsiteX8" fmla="*/ 4764302 w 4764302"/>
              <a:gd name="connsiteY8" fmla="*/ 5040000 h 5040000"/>
              <a:gd name="connsiteX9" fmla="*/ 2013302 w 4764302"/>
              <a:gd name="connsiteY9" fmla="*/ 5040000 h 5040000"/>
              <a:gd name="connsiteX10" fmla="*/ 0 w 4764302"/>
              <a:gd name="connsiteY10" fmla="*/ 5001795 h 5040000"/>
              <a:gd name="connsiteX11" fmla="*/ 182514 w 4764302"/>
              <a:gd name="connsiteY11" fmla="*/ 4914466 h 5040000"/>
              <a:gd name="connsiteX12" fmla="*/ 48302 w 4764302"/>
              <a:gd name="connsiteY12" fmla="*/ 4777700 h 5040000"/>
              <a:gd name="connsiteX13" fmla="*/ 48302 w 4764302"/>
              <a:gd name="connsiteY13" fmla="*/ 4200000 h 5040000"/>
              <a:gd name="connsiteX14" fmla="*/ 48302 w 4764302"/>
              <a:gd name="connsiteY14" fmla="*/ 2940000 h 5040000"/>
              <a:gd name="connsiteX15" fmla="*/ 48302 w 4764302"/>
              <a:gd name="connsiteY15" fmla="*/ 2940000 h 5040000"/>
              <a:gd name="connsiteX16" fmla="*/ 48302 w 4764302"/>
              <a:gd name="connsiteY16" fmla="*/ 0 h 5040000"/>
              <a:gd name="connsiteX0" fmla="*/ 10202 w 4726202"/>
              <a:gd name="connsiteY0" fmla="*/ 0 h 5040000"/>
              <a:gd name="connsiteX1" fmla="*/ 796202 w 4726202"/>
              <a:gd name="connsiteY1" fmla="*/ 0 h 5040000"/>
              <a:gd name="connsiteX2" fmla="*/ 796202 w 4726202"/>
              <a:gd name="connsiteY2" fmla="*/ 0 h 5040000"/>
              <a:gd name="connsiteX3" fmla="*/ 1975202 w 4726202"/>
              <a:gd name="connsiteY3" fmla="*/ 0 h 5040000"/>
              <a:gd name="connsiteX4" fmla="*/ 4726202 w 4726202"/>
              <a:gd name="connsiteY4" fmla="*/ 0 h 5040000"/>
              <a:gd name="connsiteX5" fmla="*/ 4726202 w 4726202"/>
              <a:gd name="connsiteY5" fmla="*/ 2940000 h 5040000"/>
              <a:gd name="connsiteX6" fmla="*/ 4726202 w 4726202"/>
              <a:gd name="connsiteY6" fmla="*/ 2940000 h 5040000"/>
              <a:gd name="connsiteX7" fmla="*/ 4726202 w 4726202"/>
              <a:gd name="connsiteY7" fmla="*/ 4200000 h 5040000"/>
              <a:gd name="connsiteX8" fmla="*/ 4726202 w 4726202"/>
              <a:gd name="connsiteY8" fmla="*/ 5040000 h 5040000"/>
              <a:gd name="connsiteX9" fmla="*/ 1975202 w 4726202"/>
              <a:gd name="connsiteY9" fmla="*/ 5040000 h 5040000"/>
              <a:gd name="connsiteX10" fmla="*/ 0 w 4726202"/>
              <a:gd name="connsiteY10" fmla="*/ 5037990 h 5040000"/>
              <a:gd name="connsiteX11" fmla="*/ 144414 w 4726202"/>
              <a:gd name="connsiteY11" fmla="*/ 4914466 h 5040000"/>
              <a:gd name="connsiteX12" fmla="*/ 10202 w 4726202"/>
              <a:gd name="connsiteY12" fmla="*/ 4777700 h 5040000"/>
              <a:gd name="connsiteX13" fmla="*/ 10202 w 4726202"/>
              <a:gd name="connsiteY13" fmla="*/ 4200000 h 5040000"/>
              <a:gd name="connsiteX14" fmla="*/ 10202 w 4726202"/>
              <a:gd name="connsiteY14" fmla="*/ 2940000 h 5040000"/>
              <a:gd name="connsiteX15" fmla="*/ 10202 w 4726202"/>
              <a:gd name="connsiteY15" fmla="*/ 2940000 h 5040000"/>
              <a:gd name="connsiteX16" fmla="*/ 10202 w 4726202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0684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4716000 w 4716000"/>
              <a:gd name="connsiteY3" fmla="*/ 0 h 5040000"/>
              <a:gd name="connsiteX4" fmla="*/ 4716000 w 4716000"/>
              <a:gd name="connsiteY4" fmla="*/ 2940000 h 5040000"/>
              <a:gd name="connsiteX5" fmla="*/ 4716000 w 4716000"/>
              <a:gd name="connsiteY5" fmla="*/ 2940000 h 5040000"/>
              <a:gd name="connsiteX6" fmla="*/ 4716000 w 4716000"/>
              <a:gd name="connsiteY6" fmla="*/ 4200000 h 5040000"/>
              <a:gd name="connsiteX7" fmla="*/ 4716000 w 4716000"/>
              <a:gd name="connsiteY7" fmla="*/ 5040000 h 5040000"/>
              <a:gd name="connsiteX8" fmla="*/ 1965000 w 4716000"/>
              <a:gd name="connsiteY8" fmla="*/ 5040000 h 5040000"/>
              <a:gd name="connsiteX9" fmla="*/ 5038 w 4716000"/>
              <a:gd name="connsiteY9" fmla="*/ 5036085 h 5040000"/>
              <a:gd name="connsiteX10" fmla="*/ 134212 w 4716000"/>
              <a:gd name="connsiteY10" fmla="*/ 4906846 h 5040000"/>
              <a:gd name="connsiteX11" fmla="*/ 0 w 4716000"/>
              <a:gd name="connsiteY11" fmla="*/ 4777700 h 5040000"/>
              <a:gd name="connsiteX12" fmla="*/ 0 w 4716000"/>
              <a:gd name="connsiteY12" fmla="*/ 4200000 h 5040000"/>
              <a:gd name="connsiteX13" fmla="*/ 0 w 4716000"/>
              <a:gd name="connsiteY13" fmla="*/ 2940000 h 5040000"/>
              <a:gd name="connsiteX14" fmla="*/ 0 w 4716000"/>
              <a:gd name="connsiteY14" fmla="*/ 2940000 h 5040000"/>
              <a:gd name="connsiteX15" fmla="*/ 0 w 4716000"/>
              <a:gd name="connsiteY15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4716000 w 4716000"/>
              <a:gd name="connsiteY2" fmla="*/ 0 h 5040000"/>
              <a:gd name="connsiteX3" fmla="*/ 4716000 w 4716000"/>
              <a:gd name="connsiteY3" fmla="*/ 2940000 h 5040000"/>
              <a:gd name="connsiteX4" fmla="*/ 4716000 w 4716000"/>
              <a:gd name="connsiteY4" fmla="*/ 2940000 h 5040000"/>
              <a:gd name="connsiteX5" fmla="*/ 4716000 w 4716000"/>
              <a:gd name="connsiteY5" fmla="*/ 4200000 h 5040000"/>
              <a:gd name="connsiteX6" fmla="*/ 4716000 w 4716000"/>
              <a:gd name="connsiteY6" fmla="*/ 5040000 h 5040000"/>
              <a:gd name="connsiteX7" fmla="*/ 1965000 w 4716000"/>
              <a:gd name="connsiteY7" fmla="*/ 5040000 h 5040000"/>
              <a:gd name="connsiteX8" fmla="*/ 5038 w 4716000"/>
              <a:gd name="connsiteY8" fmla="*/ 5036085 h 5040000"/>
              <a:gd name="connsiteX9" fmla="*/ 134212 w 4716000"/>
              <a:gd name="connsiteY9" fmla="*/ 4906846 h 5040000"/>
              <a:gd name="connsiteX10" fmla="*/ 0 w 4716000"/>
              <a:gd name="connsiteY10" fmla="*/ 4777700 h 5040000"/>
              <a:gd name="connsiteX11" fmla="*/ 0 w 4716000"/>
              <a:gd name="connsiteY11" fmla="*/ 4200000 h 5040000"/>
              <a:gd name="connsiteX12" fmla="*/ 0 w 4716000"/>
              <a:gd name="connsiteY12" fmla="*/ 2940000 h 5040000"/>
              <a:gd name="connsiteX13" fmla="*/ 0 w 4716000"/>
              <a:gd name="connsiteY13" fmla="*/ 2940000 h 5040000"/>
              <a:gd name="connsiteX14" fmla="*/ 0 w 4716000"/>
              <a:gd name="connsiteY14" fmla="*/ 0 h 5040000"/>
              <a:gd name="connsiteX0" fmla="*/ 0 w 4716000"/>
              <a:gd name="connsiteY0" fmla="*/ 0 h 5040000"/>
              <a:gd name="connsiteX1" fmla="*/ 4716000 w 4716000"/>
              <a:gd name="connsiteY1" fmla="*/ 0 h 5040000"/>
              <a:gd name="connsiteX2" fmla="*/ 4716000 w 4716000"/>
              <a:gd name="connsiteY2" fmla="*/ 2940000 h 5040000"/>
              <a:gd name="connsiteX3" fmla="*/ 4716000 w 4716000"/>
              <a:gd name="connsiteY3" fmla="*/ 2940000 h 5040000"/>
              <a:gd name="connsiteX4" fmla="*/ 4716000 w 4716000"/>
              <a:gd name="connsiteY4" fmla="*/ 4200000 h 5040000"/>
              <a:gd name="connsiteX5" fmla="*/ 4716000 w 4716000"/>
              <a:gd name="connsiteY5" fmla="*/ 5040000 h 5040000"/>
              <a:gd name="connsiteX6" fmla="*/ 1965000 w 4716000"/>
              <a:gd name="connsiteY6" fmla="*/ 5040000 h 5040000"/>
              <a:gd name="connsiteX7" fmla="*/ 5038 w 4716000"/>
              <a:gd name="connsiteY7" fmla="*/ 5036085 h 5040000"/>
              <a:gd name="connsiteX8" fmla="*/ 134212 w 4716000"/>
              <a:gd name="connsiteY8" fmla="*/ 4906846 h 5040000"/>
              <a:gd name="connsiteX9" fmla="*/ 0 w 4716000"/>
              <a:gd name="connsiteY9" fmla="*/ 4777700 h 5040000"/>
              <a:gd name="connsiteX10" fmla="*/ 0 w 4716000"/>
              <a:gd name="connsiteY10" fmla="*/ 4200000 h 5040000"/>
              <a:gd name="connsiteX11" fmla="*/ 0 w 4716000"/>
              <a:gd name="connsiteY11" fmla="*/ 2940000 h 5040000"/>
              <a:gd name="connsiteX12" fmla="*/ 0 w 4716000"/>
              <a:gd name="connsiteY12" fmla="*/ 2940000 h 5040000"/>
              <a:gd name="connsiteX13" fmla="*/ 0 w 4716000"/>
              <a:gd name="connsiteY13" fmla="*/ 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6000" h="5040000">
                <a:moveTo>
                  <a:pt x="0" y="0"/>
                </a:moveTo>
                <a:lnTo>
                  <a:pt x="4716000" y="0"/>
                </a:lnTo>
                <a:lnTo>
                  <a:pt x="4716000" y="2940000"/>
                </a:lnTo>
                <a:lnTo>
                  <a:pt x="4716000" y="2940000"/>
                </a:lnTo>
                <a:lnTo>
                  <a:pt x="4716000" y="4200000"/>
                </a:lnTo>
                <a:lnTo>
                  <a:pt x="4716000" y="5040000"/>
                </a:lnTo>
                <a:lnTo>
                  <a:pt x="1965000" y="5040000"/>
                </a:lnTo>
                <a:lnTo>
                  <a:pt x="5038" y="5036085"/>
                </a:lnTo>
                <a:lnTo>
                  <a:pt x="134212" y="4906846"/>
                </a:lnTo>
                <a:lnTo>
                  <a:pt x="0" y="4777700"/>
                </a:lnTo>
                <a:lnTo>
                  <a:pt x="0" y="4200000"/>
                </a:lnTo>
                <a:lnTo>
                  <a:pt x="0" y="2940000"/>
                </a:lnTo>
                <a:lnTo>
                  <a:pt x="0" y="2940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1" y="3933582"/>
            <a:ext cx="3127251" cy="230124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34653" y="4231461"/>
            <a:ext cx="2583648" cy="752792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4653" y="5338638"/>
            <a:ext cx="2583648" cy="717069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lang="en-GB" sz="140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378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11999" y="6514618"/>
            <a:ext cx="2088000" cy="18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05680" y="0"/>
            <a:ext cx="361832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78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3780000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720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 algn="l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2646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23" hasCustomPrompt="1"/>
          </p:nvPr>
        </p:nvSpPr>
        <p:spPr>
          <a:xfrm>
            <a:off x="4572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6498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7" hasCustomPrompt="1"/>
          </p:nvPr>
        </p:nvSpPr>
        <p:spPr>
          <a:xfrm>
            <a:off x="6498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646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30" hasCustomPrompt="1"/>
          </p:nvPr>
        </p:nvSpPr>
        <p:spPr>
          <a:xfrm>
            <a:off x="720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927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2853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4779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6705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27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2853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4779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705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5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266825"/>
            <a:ext cx="2340000" cy="4968000"/>
          </a:xfrm>
        </p:spPr>
        <p:txBody>
          <a:bodyPr tIns="0"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GB" dirty="0" smtClean="0"/>
              <a:t>Click to add texts</a:t>
            </a:r>
            <a:endParaRPr lang="en-GB" dirty="0"/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3384000" y="1266825"/>
            <a:ext cx="5040000" cy="496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 smtClean="0"/>
              <a:t>Click to insert a chart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3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able Placeholder 5"/>
          <p:cNvSpPr>
            <a:spLocks noGrp="1"/>
          </p:cNvSpPr>
          <p:nvPr>
            <p:ph type="tbl" sz="quarter" idx="12"/>
          </p:nvPr>
        </p:nvSpPr>
        <p:spPr>
          <a:xfrm>
            <a:off x="720000" y="1266825"/>
            <a:ext cx="7704000" cy="49680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rsonal contact 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682627" y="1994873"/>
            <a:ext cx="21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19563" y="1924537"/>
            <a:ext cx="4310062" cy="360000"/>
          </a:xfrm>
        </p:spPr>
        <p:txBody>
          <a:bodyPr anchor="b" anchorCtr="0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name here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119563" y="2328361"/>
            <a:ext cx="4310062" cy="648000"/>
          </a:xfrm>
        </p:spPr>
        <p:txBody>
          <a:bodyPr wrap="square"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title here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19563" y="3031027"/>
            <a:ext cx="4310062" cy="1260000"/>
          </a:xfrm>
        </p:spPr>
        <p:txBody>
          <a:bodyPr anchor="t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the contact info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4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7606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0B290DC-B9A1-47C7-9F1C-E686F426CC2A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6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205186"/>
            <a:ext cx="4717032" cy="1027974"/>
          </a:xfrm>
          <a:noFill/>
        </p:spPr>
        <p:txBody>
          <a:bodyPr>
            <a:spAutoFit/>
          </a:bodyPr>
          <a:lstStyle>
            <a:lvl1pPr algn="l" rtl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lang="en-GB" sz="3800" b="1" kern="12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45346"/>
            <a:ext cx="2664296" cy="1080120"/>
          </a:xfrm>
          <a:ln>
            <a:noFill/>
          </a:ln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195439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755576" y="1269082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55576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95439" y="2708944"/>
            <a:ext cx="1368425" cy="13684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55576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195439" y="4150394"/>
            <a:ext cx="1368425" cy="136683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543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7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without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21841" y="1387718"/>
            <a:ext cx="5040000" cy="2242469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1843" y="3768664"/>
            <a:ext cx="5040000" cy="981456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4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4968000"/>
          </a:xfrm>
        </p:spPr>
        <p:txBody>
          <a:bodyPr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46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332000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034122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2122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6737625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25625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7704000" cy="27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0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4825275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1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4257" cy="7376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7" y="184636"/>
            <a:ext cx="216000" cy="180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C5678AE2-9DCA-4B7B-BD58-BD5108B1AE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6318503"/>
            <a:ext cx="106680" cy="539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6469655"/>
            <a:ext cx="1242731" cy="18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8" r:id="rId2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68288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536575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80645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rgbClr val="009EDE"/>
        </a:buClr>
        <a:buFont typeface="Open Sans" panose="020B0606030504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3581400"/>
            <a:ext cx="3810000" cy="852043"/>
          </a:xfrm>
        </p:spPr>
        <p:txBody>
          <a:bodyPr/>
          <a:lstStyle/>
          <a:p>
            <a:r>
              <a:rPr lang="my-MM" sz="2400" dirty="0">
                <a:latin typeface="+mn-lt"/>
                <a:cs typeface="Zawgyi-One" panose="020B0604030504040204" pitchFamily="34" charset="0"/>
              </a:rPr>
              <a:t>က်န္းမာေရးစနစ္ ပိုမိုအားေကာင္းရန္ အေထာက္အကူျပဳသည့္စီမံခ်က္ ေရးဆြဲျခင္း၊ ဘ႑ာေငြစာရင္း ျပဳစုျခင္း </a:t>
            </a:r>
            <a:endParaRPr lang="en-US" sz="3200" dirty="0"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50896" y="4839812"/>
            <a:ext cx="2954304" cy="798988"/>
          </a:xfrm>
        </p:spPr>
        <p:txBody>
          <a:bodyPr/>
          <a:lstStyle/>
          <a:p>
            <a:r>
              <a:rPr lang="en-US" sz="1800" dirty="0" smtClean="0">
                <a:latin typeface="+mn-lt"/>
                <a:cs typeface="Zawgyi-One" panose="020B0604030504040204" pitchFamily="34" charset="0"/>
              </a:rPr>
              <a:t>November </a:t>
            </a:r>
            <a:r>
              <a:rPr lang="en-GB" sz="1800" dirty="0" smtClean="0">
                <a:latin typeface="+mn-lt"/>
                <a:cs typeface="Zawgyi-One" panose="020B0604030504040204" pitchFamily="34" charset="0"/>
              </a:rPr>
              <a:t>2017</a:t>
            </a:r>
          </a:p>
          <a:p>
            <a:r>
              <a:rPr lang="en-GB" sz="1800" dirty="0">
                <a:latin typeface="+mn-lt"/>
                <a:cs typeface="Zawgyi-One" panose="020B0604030504040204" pitchFamily="34" charset="0"/>
              </a:rPr>
              <a:t>Nay </a:t>
            </a:r>
            <a:r>
              <a:rPr lang="en-GB" sz="1800" dirty="0" err="1">
                <a:latin typeface="+mn-lt"/>
                <a:cs typeface="Zawgyi-One" panose="020B0604030504040204" pitchFamily="34" charset="0"/>
              </a:rPr>
              <a:t>Pyi</a:t>
            </a:r>
            <a:r>
              <a:rPr lang="en-GB" sz="1800" dirty="0">
                <a:latin typeface="+mn-lt"/>
                <a:cs typeface="Zawgyi-One" panose="020B0604030504040204" pitchFamily="34" charset="0"/>
              </a:rPr>
              <a:t> Taw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986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အရည္အခ်င္းျပည</a:t>
            </a:r>
            <a:r>
              <a:rPr lang="en-US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မီေသာ</a:t>
            </a:r>
            <a:r>
              <a:rPr lang="en-US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ေငြေတာင္းခံမ</a:t>
            </a:r>
            <a:r>
              <a:rPr lang="en-US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ႈ/ </a:t>
            </a:r>
            <a:r>
              <a:rPr lang="en-US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ေငြသံုးစြဲမႈမ်ား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၁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လုပ္ငန္းစီမံခ်က္တြင္ပါ၀င္ရမည္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၂။ ဘတ္ဂ်က္တြင္ပါ၀င္ရမည္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၃။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SOPတြင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ပါ၀င္သည့္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အတိုင္း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ပေတာင္းခံရမည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၄။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သင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ေတာ္ေသာ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ေစ်း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ႏႈ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န္းျဖစ္ရမည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၅။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မွန္ကန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/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စစ္မွန္ရမည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၆။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အက်ိဳးစီးပြားခ်င္း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ဝိေရာဓိ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မျဖစ္ေစရ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03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y-MM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ထိန္းခ်ဳပ</a:t>
            </a:r>
            <a:r>
              <a:rPr lang="my-MM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မႈမ်ား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1437"/>
            <a:ext cx="8208912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my-MM" sz="2000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ထိန္းခ်ဳပ္</a:t>
            </a:r>
            <a:r>
              <a:rPr lang="en-US" sz="2000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 (၃)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ခုရွိ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-</a:t>
            </a:r>
          </a:p>
          <a:p>
            <a:pPr>
              <a:spcBef>
                <a:spcPts val="0"/>
              </a:spcBef>
            </a:pP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ကာကြယ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- Preventive</a:t>
            </a:r>
            <a:endParaRPr lang="en-US" sz="2000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စစ္ေဆးစံုစမ္းျခင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- Detective</a:t>
            </a:r>
            <a:endParaRPr lang="en-US" sz="2000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</a:t>
            </a:r>
            <a:r>
              <a:rPr lang="en-US" sz="2000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ပင္ဆင</a:t>
            </a:r>
            <a:r>
              <a:rPr lang="en-US" sz="2000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- Corrective</a:t>
            </a:r>
            <a:endParaRPr lang="en-US" sz="2000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ပင္ဆင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ခင္းကို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ေနာက္ဆံုးအဆင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မွ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သာ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ံုးသည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အဆိုးဆ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ံုးအ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ေျခအေန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အက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်ဳ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ံးမဝင္ေသာ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ေငြေၾကးသံုးစြဲမ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ႈ/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ေတာင္းခံမႈမ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(ineligible claims)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မ်ားေတ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ြ႔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ရွိပါက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ပန္လည္ေပးသြင္း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ေလ်ာ္ေပး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)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ရမည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မည္သည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ပံုစံ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(DD, MR, AM) 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ေငြေပးသည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ဖစ္ေစ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အထက္ပ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ေငြေၾကးစီမံခန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ခြဲမ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စည္းမ်ဥ္းမ်ားမွာ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အတူတူပင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79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မင္မႈမ်ား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သံုးလပတ္လုပ္ငန္းစီမံခ်က္မ်ားအခ်ိန္မီ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ေရးဆြဲႏိုင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ယင္းတို႔ကို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ပည္သူ႔က်န္းမာေရးဦးစီးဌာနမ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 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NPM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မ်ားကအတည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ပဳေပ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အေသးစိတ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ဘတ္ဂ်တ္မ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(micro budgets)</a:t>
            </a:r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သတ္မွတ္ထားျပီးေသာ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ခြဲမႈစနစ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(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DoA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အဆင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့္)</a:t>
            </a: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စံျပဳလုပ္ထံုးလုုပ္နည္းမ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(SOPs)၊ ႐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ုိးရွင္းသည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ပံုစံမ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(forms)/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ကိရိယာမ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(tools)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တီထြင္သတ္မွတ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္ႏ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ိုင္ခဲ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188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မင္မႈမ်ား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….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နည္းပညာဆုိင္ရာ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အစီရင္ခံတင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ပခ်က္မ်ား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(TMO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လ/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ထညႊန္မ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ွဴ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းမ်ား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ATM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အဖြဲ႔ေခါင္းေဆာင္မ်ားဦးစီး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)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ေရးဆြဲသတ္မွတ္ေပးႏိုင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နည္းပညာဆုိင္ရာ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အစီရင္ခံတင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ပခ်က္မ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်ားကို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ဗဟိုသို႔ေပးပို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႔ႏ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</a:p>
          <a:p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ကြင္းဆင္းဘ႑ာေရးလက္ေထာ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(FFA) (၂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)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ေယာက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္စီကို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တုိင္း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တစ္ခုခ်င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စီတြင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ခန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ထားႏိုင္ခဲ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</a:p>
          <a:p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ေငြေၾကးအသံုးျပဳမ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အစီရင္ခံစ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(expenditure report)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လစဥ္စုစည္းျပီး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ေနျပည္ေတာ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္ႏွင့္ 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တုိင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္းမ်ားရွိ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DoPH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ဌာနမ်ားသို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အဆင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ေပးပို႔ကာ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ခြဲမ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ဆံုးျဖတ္ခ်က္မ်ားခ်ရန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ႏွင့္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သံုးလပတ္လုပ္ငန္းစီမံခ်က္မ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ေရးဆ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ြဲရာတြင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သံုးေန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223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8504" y="2209800"/>
            <a:ext cx="5707011" cy="21441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sz="6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ေက်းဇူး</a:t>
            </a:r>
            <a:endParaRPr lang="en-US" sz="60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ctr">
              <a:lnSpc>
                <a:spcPts val="8000"/>
              </a:lnSpc>
            </a:pPr>
            <a:r>
              <a:rPr lang="en-US" sz="6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အထူးတင္ပါတယ</a:t>
            </a:r>
            <a:r>
              <a:rPr lang="en-US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50000"/>
                </a:schemeClr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5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19200"/>
            <a:ext cx="820891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err="1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က်န္းမာေရးစနစ</a:t>
            </a:r>
            <a:r>
              <a:rPr lang="en-US" i="1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i="1" dirty="0" err="1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ပိုမိုအားေကာင္းရန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GF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လုပ္ငန္းအေကာင္အထည္ေဖာ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ခင္းမ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ရရွိသည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သင္ခန္းစာမ်ား</a:t>
            </a:r>
            <a:endParaRPr lang="en-US" i="1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ctr"/>
            <a:endParaRPr lang="en-US" i="1" dirty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 algn="ctr">
              <a:buNone/>
            </a:pPr>
            <a:r>
              <a:rPr lang="en-US" i="1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MCF ယႏၱ</a:t>
            </a:r>
            <a:r>
              <a:rPr lang="en-US" i="1" dirty="0" err="1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ရား</a:t>
            </a:r>
            <a:r>
              <a:rPr lang="en-US" i="1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အတူ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ျ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တိုင္းေဒသၾကီး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ျ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မိ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ဳ႕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နယ္အဆင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စြမ္းရည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မွင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i="1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ctr"/>
            <a:endParaRPr lang="en-US" i="1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 algn="ctr">
              <a:buNone/>
            </a:pP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ခိုင္ခံ့သည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ခြဲမ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စြမ္းရည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စနစ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္၊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ေငြေၾကးဆုိင္ရာ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ထိန္းခ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်ဳ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ပ္မႈမ်ားကို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အေျခခံ</a:t>
            </a:r>
            <a:r>
              <a:rPr lang="my-MM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၍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ျ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ပည္သူေရးရာက႑အတြက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မူဝါဒဆိုင္ရာ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ကိရိယာတစ္ခ</a:t>
            </a:r>
            <a:r>
              <a:rPr lang="en-US" i="1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</a:t>
            </a:r>
            <a:r>
              <a:rPr lang="en-US" i="1" dirty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(policy </a:t>
            </a:r>
            <a:r>
              <a:rPr lang="en-US" i="1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instrument) </a:t>
            </a:r>
            <a:endParaRPr lang="en-US" i="1" dirty="0" smtClean="0">
              <a:solidFill>
                <a:prstClr val="black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algn="ctr"/>
            <a:endParaRPr lang="en-US" i="1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3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MCF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စနစ္ဘာေၾကာင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လိုအပ္သလဲ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71600"/>
            <a:ext cx="8208912" cy="45259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စ္စဥ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GF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ဘတ္ဂ်က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ကန္ေဒၚလာ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၃၀-၄၀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သန္းခန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 ATM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စီမံကိန္းမ်ားမ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သံုးစဲ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အေကာင္အထည္ေဖာ္ေန</a:t>
            </a:r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သံုးလပတ္တစ္ခုလ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ွ်င္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၆၀၀၀ မွ ၉၀၀၀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ခန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အထိ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အားေငြေၾကး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ေထာက္ပံ့ေပးေန</a:t>
            </a:r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ေအာက္ေျခမွအထက္သို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သြားသည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စီမံခ်က္ေရးဆြဲမ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အထက္မွေအာက္သို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သြားေသာ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ခဲြမႈပံုစံ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အရွည္ေမ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ာ္သည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ေငြေၾကးထိန္းခ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်ဳ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ပ္မႈမ်ားကို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အေျခခံျပီး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MCF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စနစ္တည္ေထာင္ခဲ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့</a:t>
            </a:r>
          </a:p>
          <a:p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ဤ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စနစ္ေအာင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မင္မႈမွာ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မ႑ိဳင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(၃)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ခုေပၚမူတည္ေန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-</a:t>
            </a:r>
          </a:p>
          <a:p>
            <a:pPr lvl="1"/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ေအာက္ေျခမွအထက္သို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သြား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အေသးစိတ္စ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ီမံခ်က္ေရးဆြဲ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</a:p>
          <a:p>
            <a:pPr lvl="1"/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အထက္မွေအာက္သို႔သြားေသာ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ခဲြမႈပံု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ျ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ပီးျပည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စံုေသာ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စံျပဳလုပ္ထံုး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/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နည္းမ်ား</a:t>
            </a:r>
            <a:endParaRPr lang="en-US" sz="18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lvl="1"/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ေဒသတြင္အေျခစိုက္သည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ဘ႑ာေရးလက္ေထာက္မ်ားမွတဆင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ေငြေၾကးစီးဆင္းမ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8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144" y="719336"/>
            <a:ext cx="8905056" cy="576064"/>
          </a:xfrm>
        </p:spPr>
        <p:txBody>
          <a:bodyPr>
            <a:noAutofit/>
          </a:bodyPr>
          <a:lstStyle/>
          <a:p>
            <a:pPr lvl="1"/>
            <a:r>
              <a:rPr lang="en-US" sz="24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ေအာက္ေျခမွအထက္သို</a:t>
            </a:r>
            <a:r>
              <a:rPr lang="en-US" sz="24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sz="24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သြားသည</a:t>
            </a:r>
            <a:r>
              <a:rPr lang="en-US" sz="24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4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အေသးစိတ္စီမံခ်က္ေရးဆ</a:t>
            </a:r>
            <a:r>
              <a:rPr lang="en-US" sz="24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ြဲျခင္း</a:t>
            </a:r>
            <a:r>
              <a:rPr lang="en-US" sz="24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</a:b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လုပ္ငန္းမ်ားကို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မည္သည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အခ်ိန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္၊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မည္သည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ေနရာတြင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အေကာင္အထည္ေဖာ္မည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္၊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ဘတ္ဂ်တ္မည္မ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သံုးမည္ကို</a:t>
            </a:r>
            <a:r>
              <a:rPr lang="en-US" sz="2000" dirty="0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သိရွိရန္အေရးၾကီး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458200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my-MM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ငြေၾကးစီးဆင္း</a:t>
            </a:r>
            <a:r>
              <a:rPr lang="my-MM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မႈ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ဆိုင္ရာစီမံခန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ခြဲမႈဌာန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ကေငြရွင္းေပးေနသည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ုပ္ငန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္းအေရအတြက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သံုးလပတ္တစ္ခုလ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ွ်င္ ၆၅၀၀ မွ ၇၀၀၀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ခန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 (ျ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မိ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ဳ႕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နယ္တစ္ခုခ်င္းပ်မ္းမ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 ၁၅-၄၀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ခု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)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ရွိ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-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သင္တန္းမ်ား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အစည္းအေ၀းမ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အသ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ိေပးစည္း႐ံုးသည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့္အစည္းအေ၀းမ်ား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ေဆး၀ါးမ်ား၊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ေဆးပစၥည္းမ်ား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အျခားပစၥည္းမ်ားကို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သယ္ယူပုိ႔ေဆာင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က်န္းမာေရး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စစ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္ေဆ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းမႈမ်ားအတြက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ေငြေထာက္ပ့ံျခင္း</a:t>
            </a:r>
            <a:endParaRPr lang="en-US" sz="18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စစ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္ေဆးရန္နမူနာပစၥည္းမ်ားကို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သယ္ယူပုိ႔ေဆာင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်န္းမာေရးကိရိယာမ်ားကို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အေသးစားျပ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ဳျ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ပင္ထိန္းသိမ္းျခင္း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အေသးသံုးပစၥည္းမ်ား၀ယ္ယူျခင္း (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သင္ေထာက္ကူပစၥည္းမ်ား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IEC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ပစၥည္းမ်ား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မီဒီယာလုပ္ငန္းမ်ား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ရွင္သန္မႈဆိုင္ရာ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ေထာက္အပံ့အတြက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ကုန္က်စရိတ္မ်ား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ပံုမွန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ပန္လည္သံုးသပ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အကဲျဖတ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အုပ္စုခြဲျခမ္းစိတ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ဖာျခင္း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သတင္းပုိ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႔ျ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ကိန္းဂဏန္းအခ်က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အလက္မ်ားစီမံခန</a:t>
            </a:r>
            <a:r>
              <a:rPr lang="en-US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18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ခြဲျခင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en-US" sz="18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ေစတနာ့ဝန္ထမ္းမ်ားကို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အားေ</a:t>
            </a:r>
            <a:r>
              <a:rPr lang="my-MM" sz="18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</a:t>
            </a:r>
            <a:r>
              <a:rPr lang="my-MM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sz="18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ေထာက္ပ့ံမ</a:t>
            </a:r>
            <a:r>
              <a:rPr lang="en-US" sz="18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10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စီမံခ်က္မ်ား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ထိန္းခ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်ဳ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ပ္မႈမ်ား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my-MM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ဘ႑ာေငြ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ျ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တိုင္းေဒသၾကီး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/ ျ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မိ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ဳ႕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နယ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အဆင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စီးဆင္းပ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ံု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3552" y="6367046"/>
            <a:ext cx="2261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မိ</a:t>
            </a:r>
            <a:r>
              <a:rPr lang="en-US" sz="16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ဳ႕</a:t>
            </a:r>
            <a:r>
              <a:rPr lang="en-US" sz="16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နယ</a:t>
            </a:r>
            <a:r>
              <a:rPr lang="en-US" sz="16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6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199121" y="3262029"/>
            <a:ext cx="2243711" cy="6885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b="1" dirty="0" smtClean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/ </a:t>
            </a:r>
            <a:r>
              <a:rPr lang="en-US" sz="2000" b="1" dirty="0" err="1" smtClean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</a:t>
            </a:r>
            <a:r>
              <a:rPr lang="en-US" sz="2000" b="1" dirty="0" err="1" smtClean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8284" y="1371600"/>
            <a:ext cx="1820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ခြဲမ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ႈ၊ 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ထိန္းခ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်ဳ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ပ္မႈမ်ား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ႏွင္</a:t>
            </a:r>
            <a:r>
              <a:rPr lang="my-MM" b="1" dirty="0">
                <a:latin typeface="Zawgyi-One" panose="020B0604030504040204" pitchFamily="34" charset="0"/>
                <a:cs typeface="Zawgyi-One" panose="020B0604030504040204" pitchFamily="34" charset="0"/>
              </a:rPr>
              <a:t>ဘ႑ာေငြမ</a:t>
            </a:r>
            <a:r>
              <a:rPr lang="my-MM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်ား 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သည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အေ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ပၚမ</a:t>
            </a:r>
            <a:r>
              <a:rPr lang="en-US" b="1" dirty="0">
                <a:latin typeface="Zawgyi-One" panose="020B0604030504040204" pitchFamily="34" charset="0"/>
                <a:cs typeface="Zawgyi-One" panose="020B0604030504040204" pitchFamily="34" charset="0"/>
              </a:rPr>
              <a:t>ွ </a:t>
            </a:r>
            <a:r>
              <a:rPr lang="en-US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ေအာက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္သ</a:t>
            </a:r>
            <a:r>
              <a:rPr lang="en-US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ို</a:t>
            </a:r>
            <a:r>
              <a:rPr lang="en-US" b="1" dirty="0"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စီးဆင္းသည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6210059" y="595329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3066929" y="594603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2679457" y="594603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2286000"/>
            <a:ext cx="1273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စီမံခ်က္မ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်ား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- 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ေအာက္မ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 </a:t>
            </a:r>
            <a:r>
              <a:rPr lang="en-US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အေပၚသို</a:t>
            </a:r>
            <a:r>
              <a:rPr lang="en-US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႔</a:t>
            </a:r>
            <a:endParaRPr lang="en-US" b="1" dirty="0" smtClean="0"/>
          </a:p>
        </p:txBody>
      </p:sp>
      <p:sp>
        <p:nvSpPr>
          <p:cNvPr id="12" name="Action Button: Home 11">
            <a:hlinkClick r:id="" action="ppaction://hlinkshowjump?jump=firstslide" highlightClick="1"/>
          </p:cNvPr>
          <p:cNvSpPr/>
          <p:nvPr/>
        </p:nvSpPr>
        <p:spPr>
          <a:xfrm>
            <a:off x="2267354" y="595329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27912" y="4777912"/>
            <a:ext cx="1053288" cy="387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ခရုိင</a:t>
            </a:r>
            <a:r>
              <a:rPr lang="en-US" sz="16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6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916885" y="4777912"/>
            <a:ext cx="1053288" cy="387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ခရုိင</a:t>
            </a:r>
            <a:r>
              <a:rPr lang="en-US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267144" y="4787252"/>
            <a:ext cx="1053288" cy="387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ခရုိင</a:t>
            </a:r>
            <a:r>
              <a:rPr lang="en-US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793944" y="4777912"/>
            <a:ext cx="1053288" cy="387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ခရုိင</a:t>
            </a:r>
            <a:r>
              <a:rPr lang="en-US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285998" y="4787252"/>
            <a:ext cx="1053288" cy="3875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latin typeface="Zawgyi-One" panose="020B0604030504040204" pitchFamily="34" charset="0"/>
                <a:cs typeface="Zawgyi-One" panose="020B0604030504040204" pitchFamily="34" charset="0"/>
              </a:rPr>
              <a:t>ခရုိင</a:t>
            </a:r>
            <a:r>
              <a:rPr lang="en-US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4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8" name="Action Button: Home 17">
            <a:hlinkClick r:id="" action="ppaction://hlinkshowjump?jump=firstslide" highlightClick="1"/>
          </p:cNvPr>
          <p:cNvSpPr/>
          <p:nvPr/>
        </p:nvSpPr>
        <p:spPr>
          <a:xfrm>
            <a:off x="3457519" y="594603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Home 18">
            <a:hlinkClick r:id="" action="ppaction://hlinkshowjump?jump=firstslide" highlightClick="1"/>
          </p:cNvPr>
          <p:cNvSpPr/>
          <p:nvPr/>
        </p:nvSpPr>
        <p:spPr>
          <a:xfrm>
            <a:off x="1866659" y="595109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Home 19">
            <a:hlinkClick r:id="" action="ppaction://hlinkshowjump?jump=firstslide" highlightClick="1"/>
          </p:cNvPr>
          <p:cNvSpPr/>
          <p:nvPr/>
        </p:nvSpPr>
        <p:spPr>
          <a:xfrm>
            <a:off x="1454556" y="595109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Home 20">
            <a:hlinkClick r:id="" action="ppaction://hlinkshowjump?jump=firstslide" highlightClick="1"/>
          </p:cNvPr>
          <p:cNvSpPr/>
          <p:nvPr/>
        </p:nvSpPr>
        <p:spPr>
          <a:xfrm>
            <a:off x="1040914" y="595109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Home 21">
            <a:hlinkClick r:id="" action="ppaction://hlinkshowjump?jump=firstslide" highlightClick="1"/>
          </p:cNvPr>
          <p:cNvSpPr/>
          <p:nvPr/>
        </p:nvSpPr>
        <p:spPr>
          <a:xfrm>
            <a:off x="590199" y="595109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Home 22">
            <a:hlinkClick r:id="" action="ppaction://hlinkshowjump?jump=firstslide" highlightClick="1"/>
          </p:cNvPr>
          <p:cNvSpPr/>
          <p:nvPr/>
        </p:nvSpPr>
        <p:spPr>
          <a:xfrm>
            <a:off x="8144600" y="594132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Home 23">
            <a:hlinkClick r:id="" action="ppaction://hlinkshowjump?jump=firstslide" highlightClick="1"/>
          </p:cNvPr>
          <p:cNvSpPr/>
          <p:nvPr/>
        </p:nvSpPr>
        <p:spPr>
          <a:xfrm>
            <a:off x="7712336" y="594132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Home 24">
            <a:hlinkClick r:id="" action="ppaction://hlinkshowjump?jump=firstslide" highlightClick="1"/>
          </p:cNvPr>
          <p:cNvSpPr/>
          <p:nvPr/>
        </p:nvSpPr>
        <p:spPr>
          <a:xfrm>
            <a:off x="7313817" y="594132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ction Button: Home 25">
            <a:hlinkClick r:id="" action="ppaction://hlinkshowjump?jump=firstslide" highlightClick="1"/>
          </p:cNvPr>
          <p:cNvSpPr/>
          <p:nvPr/>
        </p:nvSpPr>
        <p:spPr>
          <a:xfrm>
            <a:off x="6942044" y="5941328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Home 26">
            <a:hlinkClick r:id="" action="ppaction://hlinkshowjump?jump=firstslide" highlightClick="1"/>
          </p:cNvPr>
          <p:cNvSpPr/>
          <p:nvPr/>
        </p:nvSpPr>
        <p:spPr>
          <a:xfrm>
            <a:off x="6564124" y="595329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Home 27">
            <a:hlinkClick r:id="" action="ppaction://hlinkshowjump?jump=firstslide" highlightClick="1"/>
          </p:cNvPr>
          <p:cNvSpPr/>
          <p:nvPr/>
        </p:nvSpPr>
        <p:spPr>
          <a:xfrm>
            <a:off x="5854935" y="595329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ction Button: Home 28">
            <a:hlinkClick r:id="" action="ppaction://hlinkshowjump?jump=firstslide" highlightClick="1"/>
          </p:cNvPr>
          <p:cNvSpPr/>
          <p:nvPr/>
        </p:nvSpPr>
        <p:spPr>
          <a:xfrm>
            <a:off x="5452664" y="595329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ction Button: Home 29">
            <a:hlinkClick r:id="" action="ppaction://hlinkshowjump?jump=firstslide" highlightClick="1"/>
          </p:cNvPr>
          <p:cNvSpPr/>
          <p:nvPr/>
        </p:nvSpPr>
        <p:spPr>
          <a:xfrm>
            <a:off x="5059446" y="594603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</p:cNvPr>
          <p:cNvSpPr/>
          <p:nvPr/>
        </p:nvSpPr>
        <p:spPr>
          <a:xfrm>
            <a:off x="4640105" y="594603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Home 31">
            <a:hlinkClick r:id="" action="ppaction://hlinkshowjump?jump=firstslide" highlightClick="1"/>
          </p:cNvPr>
          <p:cNvSpPr/>
          <p:nvPr/>
        </p:nvSpPr>
        <p:spPr>
          <a:xfrm>
            <a:off x="4228858" y="594603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ction Button: Home 32">
            <a:hlinkClick r:id="" action="ppaction://hlinkshowjump?jump=firstslide" highlightClick="1"/>
          </p:cNvPr>
          <p:cNvSpPr/>
          <p:nvPr/>
        </p:nvSpPr>
        <p:spPr>
          <a:xfrm>
            <a:off x="3847860" y="595329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139648" y="3273860"/>
            <a:ext cx="2303881" cy="6885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sz="2000" b="1" dirty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sz="2000" b="1" dirty="0" err="1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</a:t>
            </a:r>
            <a:r>
              <a:rPr lang="en-US" sz="2000" b="1" dirty="0" err="1" smtClean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3836366" y="1623788"/>
            <a:ext cx="2133110" cy="967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ဗဟုိ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299101" y="1413006"/>
            <a:ext cx="0" cy="4836296"/>
          </a:xfrm>
          <a:prstGeom prst="straightConnector1">
            <a:avLst/>
          </a:prstGeom>
          <a:ln w="1270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234443" y="2362200"/>
            <a:ext cx="658522" cy="838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35" idx="3"/>
          </p:cNvCxnSpPr>
          <p:nvPr/>
        </p:nvCxnSpPr>
        <p:spPr>
          <a:xfrm flipV="1">
            <a:off x="3559707" y="2449184"/>
            <a:ext cx="589046" cy="69860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5139648" y="2643412"/>
            <a:ext cx="383588" cy="63044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517347" y="2501796"/>
            <a:ext cx="463241" cy="69860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587626" y="3796682"/>
            <a:ext cx="678655" cy="84285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881301" y="3963306"/>
            <a:ext cx="665857" cy="83735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723140" y="4032678"/>
            <a:ext cx="63261" cy="6986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002818" y="4038600"/>
            <a:ext cx="51387" cy="6986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3697877" y="3967948"/>
            <a:ext cx="390177" cy="73657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035194" y="3943763"/>
            <a:ext cx="416993" cy="76589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5749792" y="3967948"/>
            <a:ext cx="157667" cy="7692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6051673" y="3989273"/>
            <a:ext cx="146259" cy="72038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717004" y="3989273"/>
            <a:ext cx="454122" cy="73512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7030374" y="3927817"/>
            <a:ext cx="455816" cy="76589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60125" y="5176200"/>
            <a:ext cx="318312" cy="70103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1094013" y="5234026"/>
            <a:ext cx="175982" cy="6210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614562" y="5262758"/>
            <a:ext cx="5106" cy="62503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1867784" y="5223083"/>
            <a:ext cx="157773" cy="6383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2336256" y="5230531"/>
            <a:ext cx="134592" cy="64072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723140" y="5259271"/>
            <a:ext cx="36463" cy="6285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128015" y="5259271"/>
            <a:ext cx="106428" cy="6285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3533722" y="5165430"/>
            <a:ext cx="294429" cy="6896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3932493" y="5219422"/>
            <a:ext cx="113681" cy="6202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387586" y="5255747"/>
            <a:ext cx="39859" cy="61550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664698" y="5208327"/>
            <a:ext cx="153296" cy="62451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5139648" y="5210712"/>
            <a:ext cx="175982" cy="66054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5517347" y="5235208"/>
            <a:ext cx="87991" cy="65258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5877239" y="5254946"/>
            <a:ext cx="27047" cy="63284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197932" y="5214900"/>
            <a:ext cx="184024" cy="66233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7121364" y="5257392"/>
            <a:ext cx="103870" cy="59765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365273" y="5262758"/>
            <a:ext cx="15708" cy="60830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7562639" y="5238588"/>
            <a:ext cx="184024" cy="61645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7910775" y="5193993"/>
            <a:ext cx="358451" cy="65335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762000" y="5213303"/>
            <a:ext cx="278914" cy="6579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187345" y="5255747"/>
            <a:ext cx="165301" cy="58390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1535049" y="5240312"/>
            <a:ext cx="0" cy="6147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 flipV="1">
            <a:off x="1756518" y="5204633"/>
            <a:ext cx="160956" cy="6666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2438400" y="5234026"/>
            <a:ext cx="130448" cy="6056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2821825" y="5238588"/>
            <a:ext cx="38939" cy="63247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3005843" y="5224580"/>
            <a:ext cx="122172" cy="6304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3661639" y="5186294"/>
            <a:ext cx="276662" cy="668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4038600" y="5237388"/>
            <a:ext cx="98908" cy="60226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 flipV="1">
            <a:off x="4283534" y="5214900"/>
            <a:ext cx="41634" cy="6022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4572000" y="5228404"/>
            <a:ext cx="140884" cy="6236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5267144" y="5220738"/>
            <a:ext cx="143056" cy="6189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5620182" y="5239036"/>
            <a:ext cx="71528" cy="63203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5970804" y="5240313"/>
            <a:ext cx="24497" cy="59765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6084017" y="5193993"/>
            <a:ext cx="178687" cy="6667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7035372" y="5196411"/>
            <a:ext cx="101073" cy="5993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 flipV="1">
            <a:off x="7469769" y="5240463"/>
            <a:ext cx="14044" cy="5975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 flipV="1">
            <a:off x="7654021" y="5224580"/>
            <a:ext cx="166868" cy="61507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7800243" y="5196411"/>
            <a:ext cx="350011" cy="66624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8763000" y="1344063"/>
            <a:ext cx="0" cy="4905239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611865" y="6197025"/>
            <a:ext cx="2084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တိုင္းရင္းသား</a:t>
            </a:r>
            <a:r>
              <a:rPr lang="en-US" sz="16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6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က်န္းမာေရးအဖြဲ႕မ်ား</a:t>
            </a:r>
            <a:endParaRPr lang="en-US" sz="16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cxnSp>
        <p:nvCxnSpPr>
          <p:cNvPr id="92" name="Straight Arrow Connector 91"/>
          <p:cNvCxnSpPr>
            <a:stCxn id="27" idx="1"/>
          </p:cNvCxnSpPr>
          <p:nvPr/>
        </p:nvCxnSpPr>
        <p:spPr>
          <a:xfrm flipH="1" flipV="1">
            <a:off x="6439141" y="4038601"/>
            <a:ext cx="239524" cy="2152602"/>
          </a:xfrm>
          <a:prstGeom prst="straightConnector1">
            <a:avLst/>
          </a:prstGeom>
          <a:ln w="254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7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143000"/>
            <a:ext cx="8610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ပည္သူ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ဘ႑ာေရး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စံ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ႏႈ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န္းမ်ားကို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လိုက္န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ာလ်က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လုပ္ငန္းေဆာင္ရြက္ေနေသာ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ေဒသမ်ားသို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၀န္ေဆာင္မႈမ်ားေရာက္ရွိေအာင္ ႀ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ကီးၾကပ္ေနၾကသည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ခြဲသူတို႔ထံသို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ေငြေၾကးမ်ား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ေရာက္ရ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ွိေစ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</a:p>
          <a:p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အမ်ိဳးသားစီမံကိန္းသံုးခုျဖစ္ေသာ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ခုခံက်တိုက္ဖ်က္ေရး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တီဘီ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ႏွင့္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ငွက္ဖ်ားေရာဂ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ါ ႏွ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္ႏွ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င္းေရး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)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စီမံကိန္းတို႔သည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ကမာ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ၻ႔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ရန္ပံုေငြအဖြဲ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႔က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ေထာက္ပ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ံ့ေ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သက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္ဆ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ိုင္ရာ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စီမံကိန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ဘတ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္ဂ်က္ကိုပိုင္ဆိုင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စီမံခန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ခြဲမႈအဝဝအတြက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တာ၀န္ရိွသည္။</a:t>
            </a: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တိုင္းေဒသၾကီး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အဆင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တိုင္းေဒသၾက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က်န္းမာေရးဦးစီးမ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ွဴ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မ်ားက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လုပ္ပိုင္ခြင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အာဏာရွိျပီး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၄င္းတို႔က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သက္ဆိုင္ရာ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လ/ထ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ညႊန္မ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ွဴ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းမ်ား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ATM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အဖဲ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ြ႔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ေခါင္းေဆာင္မ်ားအား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ထပ္ဆင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လုပ္ပိုင္ခြင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ခဲြေဝေပးႏိုင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ကုလသမဂၢစီမံကိန္းဝန္ေဆာင္မ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ႈ႐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ံုး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ယူအန္အိုပီအက္စ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္) က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ေဆာင္ရြက္လ်က္ရွိသည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MCF 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ငြေၾကးစီးဆင္းမႈ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စနစ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မွာ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ေငြေၾကးစီးဆင္းမႈစနစ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(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ယာဥ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္)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တစ္ခုမ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သာျဖစ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576064"/>
          </a:xfrm>
        </p:spPr>
        <p:txBody>
          <a:bodyPr>
            <a:normAutofit/>
          </a:bodyPr>
          <a:lstStyle/>
          <a:p>
            <a:r>
              <a:rPr lang="en-US" sz="24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ဘတ္ဂ်က</a:t>
            </a:r>
            <a:r>
              <a:rPr lang="en-US" sz="24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္ပိုင္ဆိုင</a:t>
            </a:r>
            <a:r>
              <a:rPr lang="en-US" sz="24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4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r>
              <a:rPr lang="en-US" sz="24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</a:t>
            </a:r>
            <a:r>
              <a:rPr lang="en-US" sz="24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လုပ္ပိုင္ခြင</a:t>
            </a:r>
            <a:r>
              <a:rPr lang="en-US" sz="24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46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ေငြေၾကးစီးဆင္းမ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GF ၏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ငြေၾကးစီးဆင္းမႈသု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ူ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ဝါဒအရ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အဓိကပံုစံ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(၂)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ခုကိုသံုးျပီးေငြေပးေခ်ေန</a:t>
            </a:r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b="1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တိုက</a:t>
            </a:r>
            <a:r>
              <a:rPr lang="en-US" sz="2000" b="1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္႐</a:t>
            </a:r>
            <a:r>
              <a:rPr lang="en-US" sz="2000" b="1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ုိက္ေငြထုတ္ေပးျခင္း</a:t>
            </a:r>
            <a:r>
              <a:rPr lang="en-US" sz="2000" b="1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(Direct </a:t>
            </a:r>
            <a:r>
              <a:rPr lang="en-US" sz="2000" b="1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Disbursements= DD) -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အစီအစဥ္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ခင္းအား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စိစစ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ေျပစာမ်ား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နည္းပညာဆုိင္ရာ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အစီရင္ခံစာမ်ားရရွိျပီးလ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ွ်င္ SOP ႏွင့္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ကိုက္ညီစြာတင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ပသည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ေငြေတာင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ႊာမ်ားအား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တိုက္႐ိုက္ေငြထုတ္ေပးမည္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ဦးစားေပးစနစ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္)</a:t>
            </a:r>
          </a:p>
          <a:p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b="1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</a:t>
            </a:r>
            <a:r>
              <a:rPr lang="en-US" sz="2000" b="1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ြျ</a:t>
            </a:r>
            <a:r>
              <a:rPr lang="en-US" sz="2000" b="1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ပန္လည္ထုတ္ေပးျခင္း</a:t>
            </a:r>
            <a:r>
              <a:rPr lang="en-US" sz="2000" b="1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(</a:t>
            </a:r>
            <a:r>
              <a:rPr lang="en-US" sz="2000" b="1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Reimbursement) -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လုပ္ငန္း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အစီအစဥ္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ခင္းအား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စိစစ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ေျပစာမ်ား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၊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နည္းပညာဆုိင္ရာ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အစီရင္ခံစာမ်ားရရွိျပီးလ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ွ်င္ SOP ႏွင့္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ကိုက္ညီစြာတင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ပသည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ေငြေတာင္းလႊာမ်ားအား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တိုင္းေဒသၾကီး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အေျခစိုက္ရာဌာနတြင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ပန္လည္ထုတ္ေပးသည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</p:txBody>
      </p:sp>
    </p:spTree>
    <p:extLst>
      <p:ext uri="{BB962C8B-B14F-4D97-AF65-F5344CB8AC3E}">
        <p14:creationId xmlns:p14="http://schemas.microsoft.com/office/powerpoint/2010/main" val="16128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856" y="381000"/>
            <a:ext cx="8316144" cy="7395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/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</a:t>
            </a:r>
            <a:r>
              <a:rPr lang="en-US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ိုင္းေဒသႀကီး</a:t>
            </a:r>
            <a:r>
              <a:rPr lang="en-US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အဆင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တြင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ငြေၾကးစီးဆင္းမႈ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ေဆာင္ရြက္ပံု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905000" y="1797288"/>
            <a:ext cx="4876800" cy="482277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</a:t>
            </a:r>
          </a:p>
          <a:p>
            <a:pPr algn="ctr"/>
            <a:r>
              <a:rPr lang="en-US" dirty="0" smtClean="0"/>
              <a:t>FFA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583712" y="2453083"/>
            <a:ext cx="3519376" cy="351937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</a:t>
            </a:r>
          </a:p>
          <a:p>
            <a:pPr algn="ctr"/>
            <a:r>
              <a:rPr lang="en-US" dirty="0" smtClean="0"/>
              <a:t>FFA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200400" y="3085317"/>
            <a:ext cx="2286000" cy="2286000"/>
          </a:xfrm>
          <a:prstGeom prst="ellips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  <a:p>
            <a:pPr algn="ctr"/>
            <a:r>
              <a:rPr lang="en-US" dirty="0"/>
              <a:t>FFA</a:t>
            </a:r>
          </a:p>
        </p:txBody>
      </p:sp>
      <p:sp>
        <p:nvSpPr>
          <p:cNvPr id="9" name="Oval 8"/>
          <p:cNvSpPr/>
          <p:nvPr/>
        </p:nvSpPr>
        <p:spPr>
          <a:xfrm>
            <a:off x="3928248" y="373379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R/S</a:t>
            </a:r>
          </a:p>
          <a:p>
            <a:pPr algn="ctr"/>
            <a:r>
              <a:rPr lang="en-US" dirty="0" smtClean="0"/>
              <a:t>FFA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49245" y="1638099"/>
            <a:ext cx="3446555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49245" y="1385913"/>
            <a:ext cx="0" cy="555171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983445" y="1385913"/>
            <a:ext cx="0" cy="555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" y="2111514"/>
            <a:ext cx="2057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2000" b="1" dirty="0">
                <a:latin typeface="Zawgyi-One" panose="020B0604030504040204" pitchFamily="34" charset="0"/>
                <a:cs typeface="Zawgyi-One" panose="020B0604030504040204" pitchFamily="34" charset="0"/>
              </a:rPr>
              <a:t>တိုက္႐ိုက္ေငြထုတ္ေပ</a:t>
            </a:r>
            <a:r>
              <a:rPr lang="my-MM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sz="20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20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5320" y="1981200"/>
            <a:ext cx="196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2000" b="1" dirty="0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sz="20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my-MM" sz="2000" b="1" dirty="0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sz="2000" b="1" dirty="0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b="1" dirty="0" err="1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</a:t>
            </a:r>
            <a:r>
              <a:rPr lang="en-US" sz="2000" b="1" dirty="0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sz="2000" b="1" dirty="0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</a:t>
            </a:r>
            <a:r>
              <a:rPr lang="my-MM" sz="20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ုတ္ေပး</a:t>
            </a:r>
            <a:r>
              <a:rPr lang="en-US" sz="20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</a:t>
            </a:r>
            <a:r>
              <a:rPr lang="en-US" sz="2000" b="1" dirty="0" err="1" smtClean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endParaRPr lang="en-US" sz="2000" b="1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 rot="5400000">
            <a:off x="4028373" y="3131319"/>
            <a:ext cx="977119" cy="168116"/>
          </a:xfrm>
          <a:prstGeom prst="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Home 17">
            <a:hlinkClick r:id="" action="ppaction://hlinkshowjump?jump=firstslide" highlightClick="1"/>
          </p:cNvPr>
          <p:cNvSpPr/>
          <p:nvPr/>
        </p:nvSpPr>
        <p:spPr>
          <a:xfrm>
            <a:off x="5486400" y="4114800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973941">
            <a:off x="4861067" y="4132231"/>
            <a:ext cx="581773" cy="149776"/>
          </a:xfrm>
          <a:prstGeom prst="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5400000">
            <a:off x="3642747" y="5348853"/>
            <a:ext cx="1574250" cy="172946"/>
          </a:xfrm>
          <a:prstGeom prst="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Home 20">
            <a:hlinkClick r:id="" action="ppaction://hlinkshowjump?jump=firstslide" highlightClick="1"/>
          </p:cNvPr>
          <p:cNvSpPr/>
          <p:nvPr/>
        </p:nvSpPr>
        <p:spPr>
          <a:xfrm>
            <a:off x="4390032" y="2462077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Home 21">
            <a:hlinkClick r:id="" action="ppaction://hlinkshowjump?jump=firstslide" highlightClick="1"/>
          </p:cNvPr>
          <p:cNvSpPr/>
          <p:nvPr/>
        </p:nvSpPr>
        <p:spPr>
          <a:xfrm>
            <a:off x="4337612" y="6259323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3057568">
            <a:off x="3035577" y="3665898"/>
            <a:ext cx="977119" cy="168116"/>
          </a:xfrm>
          <a:prstGeom prst="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Home 23">
            <a:hlinkClick r:id="" action="ppaction://hlinkshowjump?jump=firstslide" highlightClick="1"/>
          </p:cNvPr>
          <p:cNvSpPr/>
          <p:nvPr/>
        </p:nvSpPr>
        <p:spPr>
          <a:xfrm>
            <a:off x="2856791" y="3287794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9011327">
            <a:off x="5979113" y="1445505"/>
            <a:ext cx="430887" cy="3709191"/>
          </a:xfrm>
          <a:prstGeom prst="rect">
            <a:avLst/>
          </a:prstGeom>
          <a:noFill/>
        </p:spPr>
        <p:txBody>
          <a:bodyPr vert="vert" wrap="square" rtlCol="0" anchor="t">
            <a:spAutoFit/>
          </a:bodyPr>
          <a:lstStyle/>
          <a:p>
            <a:r>
              <a:rPr lang="en-US" sz="16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မိ</a:t>
            </a:r>
            <a:r>
              <a:rPr lang="en-US" sz="16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ဳ႕</a:t>
            </a:r>
            <a:r>
              <a:rPr lang="en-US" sz="16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ေတာ္မ</a:t>
            </a:r>
            <a:r>
              <a:rPr lang="en-US" sz="16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ွ </a:t>
            </a:r>
            <a:r>
              <a:rPr lang="en-US" sz="16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အလွမ္ေဝးေသာ</a:t>
            </a:r>
            <a:r>
              <a:rPr lang="en-US" sz="1600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600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ေနရာမ်ား</a:t>
            </a:r>
            <a:endParaRPr lang="en-US" sz="1600" dirty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28" name="Action Button: Home 27">
            <a:hlinkClick r:id="" action="ppaction://hlinkshowjump?jump=firstslide" highlightClick="1"/>
          </p:cNvPr>
          <p:cNvSpPr/>
          <p:nvPr/>
        </p:nvSpPr>
        <p:spPr>
          <a:xfrm>
            <a:off x="2171457" y="5133411"/>
            <a:ext cx="229082" cy="2379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rot="20051472" flipV="1">
            <a:off x="2347512" y="4718646"/>
            <a:ext cx="1667916" cy="138539"/>
          </a:xfrm>
          <a:prstGeom prst="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200400" y="2838302"/>
            <a:ext cx="247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ထုတ္ေပး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600" b="1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4495800" y="1638099"/>
            <a:ext cx="3487645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01282" y="4449361"/>
            <a:ext cx="247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ထုတ္ေပး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600" b="1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66029" y="4647540"/>
            <a:ext cx="247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ထုတ္ေပး</a:t>
            </a:r>
            <a:r>
              <a:rPr lang="en-US" sz="1600" b="1" dirty="0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600" b="1" dirty="0" err="1">
                <a:solidFill>
                  <a:srgbClr val="FF0000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600" b="1" dirty="0">
              <a:solidFill>
                <a:srgbClr val="FF0000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0884" y="3696158"/>
            <a:ext cx="228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1400" b="1" dirty="0">
                <a:latin typeface="Zawgyi-One" panose="020B0604030504040204" pitchFamily="34" charset="0"/>
                <a:cs typeface="Zawgyi-One" panose="020B0604030504040204" pitchFamily="34" charset="0"/>
              </a:rPr>
              <a:t>တိုက္႐ိုက္ေငြထုတ္ေပ</a:t>
            </a:r>
            <a:r>
              <a:rPr lang="my-MM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4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4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99649" y="5664682"/>
            <a:ext cx="228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y-MM" sz="1400" b="1" dirty="0">
                <a:latin typeface="Zawgyi-One" panose="020B0604030504040204" pitchFamily="34" charset="0"/>
                <a:cs typeface="Zawgyi-One" panose="020B0604030504040204" pitchFamily="34" charset="0"/>
              </a:rPr>
              <a:t>တိုက္႐ိုက္ေငြထုတ္ေပ</a:t>
            </a:r>
            <a:r>
              <a:rPr lang="my-MM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း</a:t>
            </a:r>
            <a:r>
              <a:rPr lang="en-US" sz="1400" b="1" dirty="0" smtClean="0"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400" b="1" dirty="0" err="1" smtClean="0">
                <a:latin typeface="Zawgyi-One" panose="020B0604030504040204" pitchFamily="34" charset="0"/>
                <a:cs typeface="Zawgyi-One" panose="020B0604030504040204" pitchFamily="34" charset="0"/>
              </a:rPr>
              <a:t>ခင္း</a:t>
            </a:r>
            <a:endParaRPr lang="en-US" sz="1400" b="1" dirty="0" smtClean="0"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200" y="6271736"/>
            <a:ext cx="4520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R/S FFA =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ပည္နယ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္/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တိုင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္းရွိ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ြင္းဆင္း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ဘ႑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ာေရးလက္ေထာက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ၾ</a:t>
            </a:r>
            <a:r>
              <a:rPr lang="en-US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ကိဳတင္ေင</a:t>
            </a:r>
            <a:r>
              <a:rPr lang="en-US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endParaRPr lang="en-US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ေငြသားအသင့္မရွိပါက လုပ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ငန္း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ဆာင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ရြက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မ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ႈမ်ား 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ေႏွာ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င့္ေႏွးေစမည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သို႔မဟုတ္ လုံး၀မေဆာင္ရြက္ႏိုင္မည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ေျခအေနမ်ားတြင္ ႀကိဳတင္ေငြေတာင္းခံထားရန္ လုိအပ္သည္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</a:t>
            </a:r>
            <a:endParaRPr lang="en-US" sz="2000" dirty="0" smtClean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ပန္လည္ထုတ္ေပးျခင္းကဲ့သို႔ပင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ေငြေၾကးထိန္းခ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်ဳ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ပ္မႈမ်ားလိုအပ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ပရမည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စာရြက္စာတမ္းမ်ား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ကာလအလုိက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ပန္လည္သံုးသပ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ခင္းမွာ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ေင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ြျ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ပန္လည္ထုတ္ေပးျခင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ႏွင့္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တူ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။ </a:t>
            </a:r>
          </a:p>
          <a:p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လက္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ရွိအေျခအေနတြင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ြျ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ပန္လည္ထုတ္ေပးျ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ခင္းစနစ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ေပးေခ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်ျ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ခင္းမ်ားအား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အနာဂတ္တြ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 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ၾက</a:t>
            </a:r>
            <a:r>
              <a:rPr lang="my-MM" sz="2000" dirty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ိဳတင္ေင</a:t>
            </a:r>
            <a:r>
              <a:rPr lang="my-MM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ြ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ျ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ဖင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 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ခြင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့္ျပဳႏ</a:t>
            </a:r>
            <a:r>
              <a:rPr lang="en-US" sz="2000" dirty="0" err="1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ုိင</a:t>
            </a:r>
            <a:r>
              <a:rPr lang="en-US" sz="2000" dirty="0" smtClean="0">
                <a:solidFill>
                  <a:schemeClr val="tx1"/>
                </a:solidFill>
                <a:latin typeface="Zawgyi-One" panose="020B0604030504040204" pitchFamily="34" charset="0"/>
                <a:cs typeface="Zawgyi-One" panose="020B0604030504040204" pitchFamily="34" charset="0"/>
              </a:rPr>
              <a:t>္။</a:t>
            </a:r>
            <a:endParaRPr lang="en-US" sz="2000" dirty="0">
              <a:solidFill>
                <a:schemeClr val="tx1"/>
              </a:solidFill>
              <a:latin typeface="Zawgyi-One" panose="020B0604030504040204" pitchFamily="34" charset="0"/>
              <a:cs typeface="Zawgyi-One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306847"/>
      </p:ext>
    </p:extLst>
  </p:cSld>
  <p:clrMapOvr>
    <a:masterClrMapping/>
  </p:clrMapOvr>
</p:sld>
</file>

<file path=ppt/theme/theme1.xml><?xml version="1.0" encoding="utf-8"?>
<a:theme xmlns:a="http://schemas.openxmlformats.org/drawingml/2006/main" name="UNOPS">
  <a:themeElements>
    <a:clrScheme name="UNOPS colour">
      <a:dk1>
        <a:sysClr val="windowText" lastClr="000000"/>
      </a:dk1>
      <a:lt1>
        <a:sysClr val="window" lastClr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UNOPS</Template>
  <TotalTime>4743</TotalTime>
  <Words>3659</Words>
  <Application>Microsoft Office PowerPoint</Application>
  <PresentationFormat>On-screen Show (4:3)</PresentationFormat>
  <Paragraphs>123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UNOPS</vt:lpstr>
      <vt:lpstr>က်န္းမာေရးစနစ္ ပိုမိုအားေကာင္းရန္ အေထာက္အကူျပဳသည့္စီမံခ်က္ ေရးဆြဲျခင္း၊ ဘ႑ာေငြစာရင္း ျပဳစုျခင္း </vt:lpstr>
      <vt:lpstr>PowerPoint Presentation</vt:lpstr>
      <vt:lpstr>MCF စနစ္ဘာေၾကာင့္လိုအပ္သလဲ</vt:lpstr>
      <vt:lpstr>ေအာက္ေျခမွအထက္သို႔ သြားသည့္ အေသးစိတ္စီမံခ်က္ေရးဆြဲျခင္း လုပ္ငန္းမ်ားကို မည္သည့္အခ်ိန္၊ မည္သည့္ေနရာတြင္ အေကာင္အထည္ေဖာ္မည္၊ ဘတ္ဂ်တ္မည္မွ်သံုးမည္ကို သိရွိရန္အေရးၾကီး</vt:lpstr>
      <vt:lpstr>စီမံခ်က္မ်ား၊ ထိန္းခ်ဳပ္မႈမ်ား၊ ဘ႑ာေငြမ်ား ျပည္နယ္/တိုင္းေဒသၾကီး/ ျမိဳ႕နယ္ အဆင့္ဆင့္ စီးဆင္းပံု</vt:lpstr>
      <vt:lpstr>ဘတ္ဂ်က္ပိုင္ဆိုင္ျခင္းႏွင့္ လုပ္ပိုင္ခြင့္</vt:lpstr>
      <vt:lpstr>ေငြေၾကးစီးဆင္းမႈ</vt:lpstr>
      <vt:lpstr>ျပည္နယ္ /တိုင္းေဒသႀကီး အဆင့္တြင္ ေငြေၾကးစီးဆင္းမႈ ေဆာင္ရြက္ပံု</vt:lpstr>
      <vt:lpstr>ၾကိဳတင္ေငြ</vt:lpstr>
      <vt:lpstr>အရည္အခ်င္းျပည့္မီေသာ ေငြေတာင္းခံမႈ/ ေငြသံုးစြဲမႈမ်ား</vt:lpstr>
      <vt:lpstr>ထိန္းခ်ဳပ္မႈမ်ား</vt:lpstr>
      <vt:lpstr>ေအာင္ျမင္မႈမ်ား</vt:lpstr>
      <vt:lpstr>ေအာင္ျမင္မႈမ်ား ….</vt:lpstr>
      <vt:lpstr>PowerPoint Presentation</vt:lpstr>
    </vt:vector>
  </TitlesOfParts>
  <Company>UNOPS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for SHDs, ROs, TLs, and TMOs on Managed Cash Flow- SOPs</dc:title>
  <dc:creator>Aye YUPAR</dc:creator>
  <cp:lastModifiedBy>Sai Bo Bo HTET AUNG</cp:lastModifiedBy>
  <cp:revision>373</cp:revision>
  <cp:lastPrinted>2017-08-04T09:25:03Z</cp:lastPrinted>
  <dcterms:created xsi:type="dcterms:W3CDTF">2015-02-23T03:16:56Z</dcterms:created>
  <dcterms:modified xsi:type="dcterms:W3CDTF">2017-11-09T01:12:11Z</dcterms:modified>
</cp:coreProperties>
</file>